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6" r:id="rId20"/>
    <p:sldId id="275" r:id="rId21"/>
    <p:sldId id="277" r:id="rId22"/>
    <p:sldId id="278" r:id="rId23"/>
    <p:sldId id="279" r:id="rId24"/>
    <p:sldId id="280" r:id="rId25"/>
    <p:sldId id="281"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81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984D950F-F640-40BE-BBE6-E991F5A8BF54}" type="datetimeFigureOut">
              <a:rPr lang="en-US" smtClean="0"/>
              <a:t>4/3/2020</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F7ECE645-2E0E-4945-9493-346D0DF24250}" type="slidenum">
              <a:rPr lang="en-US" smtClean="0"/>
              <a:t>‹#›</a:t>
            </a:fld>
            <a:endParaRPr lang="en-US"/>
          </a:p>
        </p:txBody>
      </p:sp>
    </p:spTree>
    <p:extLst>
      <p:ext uri="{BB962C8B-B14F-4D97-AF65-F5344CB8AC3E}">
        <p14:creationId xmlns:p14="http://schemas.microsoft.com/office/powerpoint/2010/main" val="1834552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4D950F-F640-40BE-BBE6-E991F5A8BF54}" type="datetimeFigureOut">
              <a:rPr lang="en-US" smtClean="0"/>
              <a:t>4/3/2020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ECE645-2E0E-4945-9493-346D0DF24250}" type="slidenum">
              <a:rPr lang="en-US" smtClean="0"/>
              <a:t>‹#›</a:t>
            </a:fld>
            <a:endParaRPr lang="en-US"/>
          </a:p>
        </p:txBody>
      </p:sp>
    </p:spTree>
    <p:extLst>
      <p:ext uri="{BB962C8B-B14F-4D97-AF65-F5344CB8AC3E}">
        <p14:creationId xmlns:p14="http://schemas.microsoft.com/office/powerpoint/2010/main" val="2274456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84D950F-F640-40BE-BBE6-E991F5A8BF54}" type="datetimeFigureOut">
              <a:rPr lang="en-US" smtClean="0"/>
              <a:t>4/3/2020</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7ECE645-2E0E-4945-9493-346D0DF24250}" type="slidenum">
              <a:rPr lang="en-US" smtClean="0"/>
              <a:t>‹#›</a:t>
            </a:fld>
            <a:endParaRPr lang="en-US"/>
          </a:p>
        </p:txBody>
      </p:sp>
    </p:spTree>
    <p:extLst>
      <p:ext uri="{BB962C8B-B14F-4D97-AF65-F5344CB8AC3E}">
        <p14:creationId xmlns:p14="http://schemas.microsoft.com/office/powerpoint/2010/main" val="4025980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84D950F-F640-40BE-BBE6-E991F5A8BF54}" type="datetimeFigureOut">
              <a:rPr lang="en-US" smtClean="0"/>
              <a:t>4/3/2020</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7ECE645-2E0E-4945-9493-346D0DF24250}"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041730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984D950F-F640-40BE-BBE6-E991F5A8BF54}" type="datetimeFigureOut">
              <a:rPr lang="en-US" smtClean="0"/>
              <a:t>4/3/2020</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7ECE645-2E0E-4945-9493-346D0DF24250}" type="slidenum">
              <a:rPr lang="en-US" smtClean="0"/>
              <a:t>‹#›</a:t>
            </a:fld>
            <a:endParaRPr lang="en-US"/>
          </a:p>
        </p:txBody>
      </p:sp>
    </p:spTree>
    <p:extLst>
      <p:ext uri="{BB962C8B-B14F-4D97-AF65-F5344CB8AC3E}">
        <p14:creationId xmlns:p14="http://schemas.microsoft.com/office/powerpoint/2010/main" val="29201462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84D950F-F640-40BE-BBE6-E991F5A8BF54}" type="datetimeFigureOut">
              <a:rPr lang="en-US" smtClean="0"/>
              <a:t>4/3/2020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ECE645-2E0E-4945-9493-346D0DF24250}" type="slidenum">
              <a:rPr lang="en-US" smtClean="0"/>
              <a:t>‹#›</a:t>
            </a:fld>
            <a:endParaRPr lang="en-US"/>
          </a:p>
        </p:txBody>
      </p:sp>
    </p:spTree>
    <p:extLst>
      <p:ext uri="{BB962C8B-B14F-4D97-AF65-F5344CB8AC3E}">
        <p14:creationId xmlns:p14="http://schemas.microsoft.com/office/powerpoint/2010/main" val="37074381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84D950F-F640-40BE-BBE6-E991F5A8BF54}" type="datetimeFigureOut">
              <a:rPr lang="en-US" smtClean="0"/>
              <a:t>4/3/2020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ECE645-2E0E-4945-9493-346D0DF24250}" type="slidenum">
              <a:rPr lang="en-US" smtClean="0"/>
              <a:t>‹#›</a:t>
            </a:fld>
            <a:endParaRPr lang="en-US"/>
          </a:p>
        </p:txBody>
      </p:sp>
    </p:spTree>
    <p:extLst>
      <p:ext uri="{BB962C8B-B14F-4D97-AF65-F5344CB8AC3E}">
        <p14:creationId xmlns:p14="http://schemas.microsoft.com/office/powerpoint/2010/main" val="25183197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4D950F-F640-40BE-BBE6-E991F5A8BF54}" type="datetimeFigureOut">
              <a:rPr lang="en-US" smtClean="0"/>
              <a:t>4/3/2020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ECE645-2E0E-4945-9493-346D0DF24250}" type="slidenum">
              <a:rPr lang="en-US" smtClean="0"/>
              <a:t>‹#›</a:t>
            </a:fld>
            <a:endParaRPr lang="en-US"/>
          </a:p>
        </p:txBody>
      </p:sp>
    </p:spTree>
    <p:extLst>
      <p:ext uri="{BB962C8B-B14F-4D97-AF65-F5344CB8AC3E}">
        <p14:creationId xmlns:p14="http://schemas.microsoft.com/office/powerpoint/2010/main" val="3795723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984D950F-F640-40BE-BBE6-E991F5A8BF54}" type="datetimeFigureOut">
              <a:rPr lang="en-US" smtClean="0"/>
              <a:t>4/3/2020</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F7ECE645-2E0E-4945-9493-346D0DF24250}" type="slidenum">
              <a:rPr lang="en-US" smtClean="0"/>
              <a:t>‹#›</a:t>
            </a:fld>
            <a:endParaRPr lang="en-US"/>
          </a:p>
        </p:txBody>
      </p:sp>
    </p:spTree>
    <p:extLst>
      <p:ext uri="{BB962C8B-B14F-4D97-AF65-F5344CB8AC3E}">
        <p14:creationId xmlns:p14="http://schemas.microsoft.com/office/powerpoint/2010/main" val="2164849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4D950F-F640-40BE-BBE6-E991F5A8BF54}" type="datetimeFigureOut">
              <a:rPr lang="en-US" smtClean="0"/>
              <a:t>4/3/2020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ECE645-2E0E-4945-9493-346D0DF24250}" type="slidenum">
              <a:rPr lang="en-US" smtClean="0"/>
              <a:t>‹#›</a:t>
            </a:fld>
            <a:endParaRPr lang="en-US"/>
          </a:p>
        </p:txBody>
      </p:sp>
    </p:spTree>
    <p:extLst>
      <p:ext uri="{BB962C8B-B14F-4D97-AF65-F5344CB8AC3E}">
        <p14:creationId xmlns:p14="http://schemas.microsoft.com/office/powerpoint/2010/main" val="4089905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984D950F-F640-40BE-BBE6-E991F5A8BF54}" type="datetimeFigureOut">
              <a:rPr lang="en-US" smtClean="0"/>
              <a:t>4/3/2020</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F7ECE645-2E0E-4945-9493-346D0DF24250}" type="slidenum">
              <a:rPr lang="en-US" smtClean="0"/>
              <a:t>‹#›</a:t>
            </a:fld>
            <a:endParaRPr lang="en-US"/>
          </a:p>
        </p:txBody>
      </p:sp>
    </p:spTree>
    <p:extLst>
      <p:ext uri="{BB962C8B-B14F-4D97-AF65-F5344CB8AC3E}">
        <p14:creationId xmlns:p14="http://schemas.microsoft.com/office/powerpoint/2010/main" val="2433988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4D950F-F640-40BE-BBE6-E991F5A8BF54}" type="datetimeFigureOut">
              <a:rPr lang="en-US" smtClean="0"/>
              <a:t>4/3/2020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ECE645-2E0E-4945-9493-346D0DF24250}" type="slidenum">
              <a:rPr lang="en-US" smtClean="0"/>
              <a:t>‹#›</a:t>
            </a:fld>
            <a:endParaRPr lang="en-US"/>
          </a:p>
        </p:txBody>
      </p:sp>
    </p:spTree>
    <p:extLst>
      <p:ext uri="{BB962C8B-B14F-4D97-AF65-F5344CB8AC3E}">
        <p14:creationId xmlns:p14="http://schemas.microsoft.com/office/powerpoint/2010/main" val="2746591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4D950F-F640-40BE-BBE6-E991F5A8BF54}" type="datetimeFigureOut">
              <a:rPr lang="en-US" smtClean="0"/>
              <a:t>4/3/2020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ECE645-2E0E-4945-9493-346D0DF24250}" type="slidenum">
              <a:rPr lang="en-US" smtClean="0"/>
              <a:t>‹#›</a:t>
            </a:fld>
            <a:endParaRPr lang="en-US"/>
          </a:p>
        </p:txBody>
      </p:sp>
    </p:spTree>
    <p:extLst>
      <p:ext uri="{BB962C8B-B14F-4D97-AF65-F5344CB8AC3E}">
        <p14:creationId xmlns:p14="http://schemas.microsoft.com/office/powerpoint/2010/main" val="2996249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4D950F-F640-40BE-BBE6-E991F5A8BF54}" type="datetimeFigureOut">
              <a:rPr lang="en-US" smtClean="0"/>
              <a:t>4/3/2020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ECE645-2E0E-4945-9493-346D0DF24250}" type="slidenum">
              <a:rPr lang="en-US" smtClean="0"/>
              <a:t>‹#›</a:t>
            </a:fld>
            <a:endParaRPr lang="en-US"/>
          </a:p>
        </p:txBody>
      </p:sp>
    </p:spTree>
    <p:extLst>
      <p:ext uri="{BB962C8B-B14F-4D97-AF65-F5344CB8AC3E}">
        <p14:creationId xmlns:p14="http://schemas.microsoft.com/office/powerpoint/2010/main" val="2789185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4D950F-F640-40BE-BBE6-E991F5A8BF54}" type="datetimeFigureOut">
              <a:rPr lang="en-US" smtClean="0"/>
              <a:t>4/3/2020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ECE645-2E0E-4945-9493-346D0DF24250}" type="slidenum">
              <a:rPr lang="en-US" smtClean="0"/>
              <a:t>‹#›</a:t>
            </a:fld>
            <a:endParaRPr lang="en-US"/>
          </a:p>
        </p:txBody>
      </p:sp>
    </p:spTree>
    <p:extLst>
      <p:ext uri="{BB962C8B-B14F-4D97-AF65-F5344CB8AC3E}">
        <p14:creationId xmlns:p14="http://schemas.microsoft.com/office/powerpoint/2010/main" val="314140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4D950F-F640-40BE-BBE6-E991F5A8BF54}" type="datetimeFigureOut">
              <a:rPr lang="en-US" smtClean="0"/>
              <a:t>4/3/2020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ECE645-2E0E-4945-9493-346D0DF24250}" type="slidenum">
              <a:rPr lang="en-US" smtClean="0"/>
              <a:t>‹#›</a:t>
            </a:fld>
            <a:endParaRPr lang="en-US"/>
          </a:p>
        </p:txBody>
      </p:sp>
    </p:spTree>
    <p:extLst>
      <p:ext uri="{BB962C8B-B14F-4D97-AF65-F5344CB8AC3E}">
        <p14:creationId xmlns:p14="http://schemas.microsoft.com/office/powerpoint/2010/main" val="606122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4D950F-F640-40BE-BBE6-E991F5A8BF54}" type="datetimeFigureOut">
              <a:rPr lang="en-US" smtClean="0"/>
              <a:t>4/3/2020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ECE645-2E0E-4945-9493-346D0DF24250}" type="slidenum">
              <a:rPr lang="en-US" smtClean="0"/>
              <a:t>‹#›</a:t>
            </a:fld>
            <a:endParaRPr lang="en-US"/>
          </a:p>
        </p:txBody>
      </p:sp>
    </p:spTree>
    <p:extLst>
      <p:ext uri="{BB962C8B-B14F-4D97-AF65-F5344CB8AC3E}">
        <p14:creationId xmlns:p14="http://schemas.microsoft.com/office/powerpoint/2010/main" val="4102682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84D950F-F640-40BE-BBE6-E991F5A8BF54}" type="datetimeFigureOut">
              <a:rPr lang="en-US" smtClean="0"/>
              <a:t>4/3/2020</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7ECE645-2E0E-4945-9493-346D0DF24250}" type="slidenum">
              <a:rPr lang="en-US" smtClean="0"/>
              <a:t>‹#›</a:t>
            </a:fld>
            <a:endParaRPr lang="en-US"/>
          </a:p>
        </p:txBody>
      </p:sp>
    </p:spTree>
    <p:extLst>
      <p:ext uri="{BB962C8B-B14F-4D97-AF65-F5344CB8AC3E}">
        <p14:creationId xmlns:p14="http://schemas.microsoft.com/office/powerpoint/2010/main" val="71824399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en.wikipedia.org/wiki/List_of_MTR_station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n.wikipedia.org/wiki/Districts_of_Hong_Kon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opendata.esrichina.hk/datasets/eea8ff2f12b145f7b33c4eef4f045513_0"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DF76-B549-4DE7-AD9E-BE173146C4F6}"/>
              </a:ext>
            </a:extLst>
          </p:cNvPr>
          <p:cNvSpPr>
            <a:spLocks noGrp="1"/>
          </p:cNvSpPr>
          <p:nvPr>
            <p:ph type="ctrTitle"/>
          </p:nvPr>
        </p:nvSpPr>
        <p:spPr>
          <a:xfrm>
            <a:off x="1524000" y="654527"/>
            <a:ext cx="9144000" cy="2387600"/>
          </a:xfrm>
        </p:spPr>
        <p:txBody>
          <a:bodyPr>
            <a:normAutofit fontScale="90000"/>
          </a:bodyPr>
          <a:lstStyle/>
          <a:p>
            <a:r>
              <a:rPr lang="en-US" b="1" dirty="0"/>
              <a:t>Segmenting Hong Kong MTR Station Areas</a:t>
            </a:r>
            <a:endParaRPr lang="en-US" dirty="0"/>
          </a:p>
        </p:txBody>
      </p:sp>
      <p:pic>
        <p:nvPicPr>
          <p:cNvPr id="4" name="Picture 3">
            <a:extLst>
              <a:ext uri="{FF2B5EF4-FFF2-40B4-BE49-F238E27FC236}">
                <a16:creationId xmlns:a16="http://schemas.microsoft.com/office/drawing/2014/main" id="{E1A298B0-CB87-4FD5-BD08-E7DC82114B05}"/>
              </a:ext>
            </a:extLst>
          </p:cNvPr>
          <p:cNvPicPr>
            <a:picLocks noChangeAspect="1"/>
          </p:cNvPicPr>
          <p:nvPr/>
        </p:nvPicPr>
        <p:blipFill rotWithShape="1">
          <a:blip r:embed="rId2"/>
          <a:srcRect t="36697" b="19768"/>
          <a:stretch/>
        </p:blipFill>
        <p:spPr>
          <a:xfrm>
            <a:off x="0" y="3525282"/>
            <a:ext cx="12192000" cy="3332718"/>
          </a:xfrm>
          <a:prstGeom prst="rect">
            <a:avLst/>
          </a:prstGeom>
        </p:spPr>
      </p:pic>
    </p:spTree>
    <p:extLst>
      <p:ext uri="{BB962C8B-B14F-4D97-AF65-F5344CB8AC3E}">
        <p14:creationId xmlns:p14="http://schemas.microsoft.com/office/powerpoint/2010/main" val="2792971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4DB9E-EEA2-447F-A9FD-EB8034587C01}"/>
              </a:ext>
            </a:extLst>
          </p:cNvPr>
          <p:cNvSpPr>
            <a:spLocks noGrp="1"/>
          </p:cNvSpPr>
          <p:nvPr>
            <p:ph type="title"/>
          </p:nvPr>
        </p:nvSpPr>
        <p:spPr/>
        <p:txBody>
          <a:bodyPr/>
          <a:lstStyle/>
          <a:p>
            <a:r>
              <a:rPr lang="en-US" b="1" dirty="0"/>
              <a:t>Results</a:t>
            </a:r>
          </a:p>
        </p:txBody>
      </p:sp>
      <p:sp>
        <p:nvSpPr>
          <p:cNvPr id="3" name="Content Placeholder 2">
            <a:extLst>
              <a:ext uri="{FF2B5EF4-FFF2-40B4-BE49-F238E27FC236}">
                <a16:creationId xmlns:a16="http://schemas.microsoft.com/office/drawing/2014/main" id="{B057B6FD-404C-40D9-92B9-38322E9F104E}"/>
              </a:ext>
            </a:extLst>
          </p:cNvPr>
          <p:cNvSpPr>
            <a:spLocks noGrp="1"/>
          </p:cNvSpPr>
          <p:nvPr>
            <p:ph idx="1"/>
          </p:nvPr>
        </p:nvSpPr>
        <p:spPr>
          <a:xfrm>
            <a:off x="685800" y="1896844"/>
            <a:ext cx="10820400" cy="4024125"/>
          </a:xfrm>
        </p:spPr>
        <p:txBody>
          <a:bodyPr/>
          <a:lstStyle/>
          <a:p>
            <a:r>
              <a:rPr lang="en-US" dirty="0"/>
              <a:t>Six clusters were generated and shown on the choropleth map.</a:t>
            </a:r>
          </a:p>
        </p:txBody>
      </p:sp>
      <p:pic>
        <p:nvPicPr>
          <p:cNvPr id="4" name="Picture 3">
            <a:extLst>
              <a:ext uri="{FF2B5EF4-FFF2-40B4-BE49-F238E27FC236}">
                <a16:creationId xmlns:a16="http://schemas.microsoft.com/office/drawing/2014/main" id="{076D5DF1-B521-4B1F-9323-76E89BF6DA6B}"/>
              </a:ext>
            </a:extLst>
          </p:cNvPr>
          <p:cNvPicPr>
            <a:picLocks noChangeAspect="1"/>
          </p:cNvPicPr>
          <p:nvPr/>
        </p:nvPicPr>
        <p:blipFill>
          <a:blip r:embed="rId2"/>
          <a:stretch>
            <a:fillRect/>
          </a:stretch>
        </p:blipFill>
        <p:spPr>
          <a:xfrm>
            <a:off x="2801680" y="2222206"/>
            <a:ext cx="6588639" cy="4561366"/>
          </a:xfrm>
          <a:prstGeom prst="rect">
            <a:avLst/>
          </a:prstGeom>
        </p:spPr>
      </p:pic>
    </p:spTree>
    <p:extLst>
      <p:ext uri="{BB962C8B-B14F-4D97-AF65-F5344CB8AC3E}">
        <p14:creationId xmlns:p14="http://schemas.microsoft.com/office/powerpoint/2010/main" val="619167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015324-98EE-4370-8001-85C1278A1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4E49BFF-40A2-4616-8638-9CBE4EC1F6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C65A6EB5-0EDA-4F23-9188-3A6AE3DAB436}"/>
              </a:ext>
            </a:extLst>
          </p:cNvPr>
          <p:cNvSpPr>
            <a:spLocks noGrp="1"/>
          </p:cNvSpPr>
          <p:nvPr>
            <p:ph type="title"/>
          </p:nvPr>
        </p:nvSpPr>
        <p:spPr>
          <a:xfrm>
            <a:off x="685799" y="764373"/>
            <a:ext cx="3977639" cy="1600200"/>
          </a:xfrm>
        </p:spPr>
        <p:txBody>
          <a:bodyPr anchor="b">
            <a:normAutofit/>
          </a:bodyPr>
          <a:lstStyle/>
          <a:p>
            <a:pPr algn="l"/>
            <a:r>
              <a:rPr lang="en-US" sz="3200" b="1"/>
              <a:t>Cluster 1 - Local Dining Spots</a:t>
            </a:r>
          </a:p>
        </p:txBody>
      </p:sp>
      <p:sp>
        <p:nvSpPr>
          <p:cNvPr id="3" name="Content Placeholder 2">
            <a:extLst>
              <a:ext uri="{FF2B5EF4-FFF2-40B4-BE49-F238E27FC236}">
                <a16:creationId xmlns:a16="http://schemas.microsoft.com/office/drawing/2014/main" id="{D2FC1213-9FAE-4648-8055-AC19FBC7B85B}"/>
              </a:ext>
            </a:extLst>
          </p:cNvPr>
          <p:cNvSpPr>
            <a:spLocks noGrp="1"/>
          </p:cNvSpPr>
          <p:nvPr>
            <p:ph idx="1"/>
          </p:nvPr>
        </p:nvSpPr>
        <p:spPr>
          <a:xfrm>
            <a:off x="685800" y="2364573"/>
            <a:ext cx="4286899" cy="3854112"/>
          </a:xfrm>
        </p:spPr>
        <p:txBody>
          <a:bodyPr>
            <a:normAutofit/>
          </a:bodyPr>
          <a:lstStyle/>
          <a:p>
            <a:r>
              <a:rPr lang="en-US" sz="2400" dirty="0"/>
              <a:t>10 station areas (red dots in the map)</a:t>
            </a:r>
          </a:p>
          <a:p>
            <a:pPr lvl="1"/>
            <a:r>
              <a:rPr lang="en-US" sz="2400" dirty="0"/>
              <a:t>Most in the more densely populated districts of Hong Kong</a:t>
            </a:r>
          </a:p>
          <a:p>
            <a:endParaRPr lang="en-US" sz="1600" dirty="0"/>
          </a:p>
          <a:p>
            <a:endParaRPr lang="en-US" sz="1600" dirty="0"/>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A2200088-AE4C-42FD-9057-BDE458CCC29D}"/>
              </a:ext>
            </a:extLst>
          </p:cNvPr>
          <p:cNvPicPr>
            <a:picLocks noChangeAspect="1"/>
          </p:cNvPicPr>
          <p:nvPr/>
        </p:nvPicPr>
        <p:blipFill>
          <a:blip r:embed="rId3"/>
          <a:stretch>
            <a:fillRect/>
          </a:stretch>
        </p:blipFill>
        <p:spPr>
          <a:xfrm>
            <a:off x="4972699" y="1220180"/>
            <a:ext cx="6533501" cy="4524449"/>
          </a:xfrm>
          <a:prstGeom prst="rect">
            <a:avLst/>
          </a:prstGeom>
        </p:spPr>
      </p:pic>
    </p:spTree>
    <p:extLst>
      <p:ext uri="{BB962C8B-B14F-4D97-AF65-F5344CB8AC3E}">
        <p14:creationId xmlns:p14="http://schemas.microsoft.com/office/powerpoint/2010/main" val="769776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A6EB5-0EDA-4F23-9188-3A6AE3DAB436}"/>
              </a:ext>
            </a:extLst>
          </p:cNvPr>
          <p:cNvSpPr>
            <a:spLocks noGrp="1"/>
          </p:cNvSpPr>
          <p:nvPr>
            <p:ph type="title"/>
          </p:nvPr>
        </p:nvSpPr>
        <p:spPr>
          <a:xfrm>
            <a:off x="2895600" y="764373"/>
            <a:ext cx="8610600" cy="1293028"/>
          </a:xfrm>
        </p:spPr>
        <p:txBody>
          <a:bodyPr/>
          <a:lstStyle/>
          <a:p>
            <a:r>
              <a:rPr lang="en-US" b="1" dirty="0"/>
              <a:t>Cluster 1 - Local Dining Spots</a:t>
            </a:r>
          </a:p>
        </p:txBody>
      </p:sp>
      <p:sp>
        <p:nvSpPr>
          <p:cNvPr id="3" name="Content Placeholder 2">
            <a:extLst>
              <a:ext uri="{FF2B5EF4-FFF2-40B4-BE49-F238E27FC236}">
                <a16:creationId xmlns:a16="http://schemas.microsoft.com/office/drawing/2014/main" id="{D2FC1213-9FAE-4648-8055-AC19FBC7B85B}"/>
              </a:ext>
            </a:extLst>
          </p:cNvPr>
          <p:cNvSpPr>
            <a:spLocks noGrp="1"/>
          </p:cNvSpPr>
          <p:nvPr>
            <p:ph idx="1"/>
          </p:nvPr>
        </p:nvSpPr>
        <p:spPr>
          <a:xfrm>
            <a:off x="685800" y="2194560"/>
            <a:ext cx="10820400" cy="4663440"/>
          </a:xfrm>
        </p:spPr>
        <p:txBody>
          <a:bodyPr>
            <a:normAutofit/>
          </a:bodyPr>
          <a:lstStyle/>
          <a:p>
            <a:pPr marL="0" indent="0">
              <a:buNone/>
            </a:pPr>
            <a:endParaRPr lang="en-US" dirty="0"/>
          </a:p>
          <a:p>
            <a:r>
              <a:rPr lang="en-US" dirty="0"/>
              <a:t>Top 5 most frequent venue categories</a:t>
            </a:r>
          </a:p>
          <a:p>
            <a:endParaRPr lang="en-US" dirty="0"/>
          </a:p>
          <a:p>
            <a:endParaRPr lang="en-US" dirty="0"/>
          </a:p>
          <a:p>
            <a:endParaRPr lang="en-US" dirty="0"/>
          </a:p>
          <a:p>
            <a:endParaRPr lang="en-US" dirty="0"/>
          </a:p>
          <a:p>
            <a:endParaRPr lang="en-US" dirty="0"/>
          </a:p>
          <a:p>
            <a:endParaRPr lang="en-US" dirty="0"/>
          </a:p>
          <a:p>
            <a:endParaRPr lang="en-US" dirty="0"/>
          </a:p>
          <a:p>
            <a:r>
              <a:rPr lang="en-US" dirty="0"/>
              <a:t>Mainly restaurants that primarily target local residents</a:t>
            </a:r>
          </a:p>
          <a:p>
            <a:endParaRPr lang="en-US" dirty="0"/>
          </a:p>
          <a:p>
            <a:endParaRPr lang="en-US" dirty="0"/>
          </a:p>
          <a:p>
            <a:endParaRPr lang="en-US" dirty="0"/>
          </a:p>
          <a:p>
            <a:endParaRPr lang="en-US" dirty="0"/>
          </a:p>
          <a:p>
            <a:endParaRPr lang="en-US" dirty="0"/>
          </a:p>
        </p:txBody>
      </p:sp>
      <p:graphicFrame>
        <p:nvGraphicFramePr>
          <p:cNvPr id="5" name="Table 4">
            <a:extLst>
              <a:ext uri="{FF2B5EF4-FFF2-40B4-BE49-F238E27FC236}">
                <a16:creationId xmlns:a16="http://schemas.microsoft.com/office/drawing/2014/main" id="{57F55294-A824-40E2-9265-902520887035}"/>
              </a:ext>
            </a:extLst>
          </p:cNvPr>
          <p:cNvGraphicFramePr>
            <a:graphicFrameLocks noGrp="1"/>
          </p:cNvGraphicFramePr>
          <p:nvPr>
            <p:extLst>
              <p:ext uri="{D42A27DB-BD31-4B8C-83A1-F6EECF244321}">
                <p14:modId xmlns:p14="http://schemas.microsoft.com/office/powerpoint/2010/main" val="2786216383"/>
              </p:ext>
            </p:extLst>
          </p:nvPr>
        </p:nvGraphicFramePr>
        <p:xfrm>
          <a:off x="896125" y="3301365"/>
          <a:ext cx="10399750" cy="2449830"/>
        </p:xfrm>
        <a:graphic>
          <a:graphicData uri="http://schemas.openxmlformats.org/drawingml/2006/table">
            <a:tbl>
              <a:tblPr firstRow="1" firstCol="1" bandRow="1"/>
              <a:tblGrid>
                <a:gridCol w="5208031">
                  <a:extLst>
                    <a:ext uri="{9D8B030D-6E8A-4147-A177-3AD203B41FA5}">
                      <a16:colId xmlns:a16="http://schemas.microsoft.com/office/drawing/2014/main" val="84170328"/>
                    </a:ext>
                  </a:extLst>
                </a:gridCol>
                <a:gridCol w="5191719">
                  <a:extLst>
                    <a:ext uri="{9D8B030D-6E8A-4147-A177-3AD203B41FA5}">
                      <a16:colId xmlns:a16="http://schemas.microsoft.com/office/drawing/2014/main" val="124565447"/>
                    </a:ext>
                  </a:extLst>
                </a:gridCol>
              </a:tblGrid>
              <a:tr h="295152">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Venue Category</a:t>
                      </a:r>
                      <a:endParaRPr lang="en-HK"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Mean Frequency</a:t>
                      </a:r>
                      <a:endParaRPr lang="en-HK"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0574562"/>
                  </a:ext>
                </a:extLst>
              </a:tr>
              <a:tr h="295152">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Noodle house</a:t>
                      </a:r>
                      <a:endParaRPr lang="en-HK"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3.70</a:t>
                      </a:r>
                      <a:endParaRPr lang="en-HK"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101707"/>
                  </a:ext>
                </a:extLst>
              </a:tr>
              <a:tr h="295152">
                <a:tc>
                  <a:txBody>
                    <a:bodyPr/>
                    <a:lstStyle/>
                    <a:p>
                      <a:pPr>
                        <a:lnSpc>
                          <a:spcPct val="150000"/>
                        </a:lnSpc>
                        <a:spcBef>
                          <a:spcPts val="600"/>
                        </a:spcBef>
                        <a:spcAft>
                          <a:spcPts val="600"/>
                        </a:spcAft>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Chinese restaurant</a:t>
                      </a:r>
                      <a:endParaRPr lang="en-HK"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3.40</a:t>
                      </a:r>
                      <a:endParaRPr lang="en-HK"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6944702"/>
                  </a:ext>
                </a:extLst>
              </a:tr>
              <a:tr h="295152">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Dessert soup</a:t>
                      </a:r>
                      <a:endParaRPr lang="en-HK"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3.10</a:t>
                      </a:r>
                      <a:endParaRPr lang="en-HK"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2693437"/>
                  </a:ext>
                </a:extLst>
              </a:tr>
              <a:tr h="295152">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Cha chaan teng (i.e., local diners)</a:t>
                      </a:r>
                      <a:endParaRPr lang="en-HK"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2.40</a:t>
                      </a:r>
                      <a:endParaRPr lang="en-HK"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4884975"/>
                  </a:ext>
                </a:extLst>
              </a:tr>
              <a:tr h="295152">
                <a:tc>
                  <a:txBody>
                    <a:bodyPr/>
                    <a:lstStyle/>
                    <a:p>
                      <a:pPr>
                        <a:lnSpc>
                          <a:spcPct val="150000"/>
                        </a:lnSpc>
                        <a:spcBef>
                          <a:spcPts val="600"/>
                        </a:spcBef>
                        <a:spcAft>
                          <a:spcPts val="600"/>
                        </a:spcAft>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Shopping mall</a:t>
                      </a:r>
                      <a:endParaRPr lang="en-HK"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2.10</a:t>
                      </a:r>
                      <a:endParaRPr lang="en-HK"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9699070"/>
                  </a:ext>
                </a:extLst>
              </a:tr>
            </a:tbl>
          </a:graphicData>
        </a:graphic>
      </p:graphicFrame>
    </p:spTree>
    <p:extLst>
      <p:ext uri="{BB962C8B-B14F-4D97-AF65-F5344CB8AC3E}">
        <p14:creationId xmlns:p14="http://schemas.microsoft.com/office/powerpoint/2010/main" val="2467215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A6EB5-0EDA-4F23-9188-3A6AE3DAB436}"/>
              </a:ext>
            </a:extLst>
          </p:cNvPr>
          <p:cNvSpPr>
            <a:spLocks noGrp="1"/>
          </p:cNvSpPr>
          <p:nvPr>
            <p:ph type="title"/>
          </p:nvPr>
        </p:nvSpPr>
        <p:spPr>
          <a:xfrm>
            <a:off x="685799" y="764373"/>
            <a:ext cx="3977639" cy="1600200"/>
          </a:xfrm>
        </p:spPr>
        <p:txBody>
          <a:bodyPr anchor="b">
            <a:normAutofit/>
          </a:bodyPr>
          <a:lstStyle/>
          <a:p>
            <a:pPr algn="l"/>
            <a:r>
              <a:rPr lang="en-US" sz="3200" b="1" dirty="0"/>
              <a:t>Cluster 2 - TRANSIT Spots</a:t>
            </a:r>
          </a:p>
        </p:txBody>
      </p:sp>
      <p:sp>
        <p:nvSpPr>
          <p:cNvPr id="3" name="Content Placeholder 2">
            <a:extLst>
              <a:ext uri="{FF2B5EF4-FFF2-40B4-BE49-F238E27FC236}">
                <a16:creationId xmlns:a16="http://schemas.microsoft.com/office/drawing/2014/main" id="{D2FC1213-9FAE-4648-8055-AC19FBC7B85B}"/>
              </a:ext>
            </a:extLst>
          </p:cNvPr>
          <p:cNvSpPr>
            <a:spLocks noGrp="1"/>
          </p:cNvSpPr>
          <p:nvPr>
            <p:ph idx="1"/>
          </p:nvPr>
        </p:nvSpPr>
        <p:spPr>
          <a:xfrm>
            <a:off x="685800" y="2364573"/>
            <a:ext cx="4286899" cy="3854112"/>
          </a:xfrm>
        </p:spPr>
        <p:txBody>
          <a:bodyPr>
            <a:normAutofit/>
          </a:bodyPr>
          <a:lstStyle/>
          <a:p>
            <a:r>
              <a:rPr lang="en-US" sz="2400" dirty="0"/>
              <a:t>43 station areas (the largest cluster; purple dots in the map)</a:t>
            </a:r>
          </a:p>
          <a:p>
            <a:pPr lvl="1"/>
            <a:r>
              <a:rPr lang="en-US" sz="2400" dirty="0"/>
              <a:t>Mostly in medium to low population density districts</a:t>
            </a:r>
          </a:p>
          <a:p>
            <a:endParaRPr lang="en-US" sz="1600" dirty="0"/>
          </a:p>
          <a:p>
            <a:endParaRPr lang="en-US" sz="1600" dirty="0"/>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A2200088-AE4C-42FD-9057-BDE458CCC29D}"/>
              </a:ext>
            </a:extLst>
          </p:cNvPr>
          <p:cNvPicPr>
            <a:picLocks noChangeAspect="1"/>
          </p:cNvPicPr>
          <p:nvPr/>
        </p:nvPicPr>
        <p:blipFill>
          <a:blip r:embed="rId2"/>
          <a:stretch>
            <a:fillRect/>
          </a:stretch>
        </p:blipFill>
        <p:spPr>
          <a:xfrm>
            <a:off x="4972699" y="1220180"/>
            <a:ext cx="6533501" cy="4524449"/>
          </a:xfrm>
          <a:prstGeom prst="rect">
            <a:avLst/>
          </a:prstGeom>
        </p:spPr>
      </p:pic>
    </p:spTree>
    <p:extLst>
      <p:ext uri="{BB962C8B-B14F-4D97-AF65-F5344CB8AC3E}">
        <p14:creationId xmlns:p14="http://schemas.microsoft.com/office/powerpoint/2010/main" val="3812892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A6EB5-0EDA-4F23-9188-3A6AE3DAB436}"/>
              </a:ext>
            </a:extLst>
          </p:cNvPr>
          <p:cNvSpPr>
            <a:spLocks noGrp="1"/>
          </p:cNvSpPr>
          <p:nvPr>
            <p:ph type="title"/>
          </p:nvPr>
        </p:nvSpPr>
        <p:spPr>
          <a:xfrm>
            <a:off x="2895600" y="764373"/>
            <a:ext cx="8610600" cy="1293028"/>
          </a:xfrm>
        </p:spPr>
        <p:txBody>
          <a:bodyPr/>
          <a:lstStyle/>
          <a:p>
            <a:r>
              <a:rPr lang="en-US" b="1" dirty="0"/>
              <a:t>Cluster 2 – TRANSIT Spots</a:t>
            </a:r>
          </a:p>
        </p:txBody>
      </p:sp>
      <p:sp>
        <p:nvSpPr>
          <p:cNvPr id="3" name="Content Placeholder 2">
            <a:extLst>
              <a:ext uri="{FF2B5EF4-FFF2-40B4-BE49-F238E27FC236}">
                <a16:creationId xmlns:a16="http://schemas.microsoft.com/office/drawing/2014/main" id="{D2FC1213-9FAE-4648-8055-AC19FBC7B85B}"/>
              </a:ext>
            </a:extLst>
          </p:cNvPr>
          <p:cNvSpPr>
            <a:spLocks noGrp="1"/>
          </p:cNvSpPr>
          <p:nvPr>
            <p:ph idx="1"/>
          </p:nvPr>
        </p:nvSpPr>
        <p:spPr>
          <a:xfrm>
            <a:off x="685800" y="2194560"/>
            <a:ext cx="10820400" cy="4557114"/>
          </a:xfrm>
        </p:spPr>
        <p:txBody>
          <a:bodyPr>
            <a:normAutofit/>
          </a:bodyPr>
          <a:lstStyle/>
          <a:p>
            <a:pPr marL="0" indent="0">
              <a:buNone/>
            </a:pPr>
            <a:endParaRPr lang="en-US" dirty="0"/>
          </a:p>
          <a:p>
            <a:r>
              <a:rPr lang="en-US" dirty="0"/>
              <a:t>Top 5 most frequent venue categories</a:t>
            </a:r>
          </a:p>
          <a:p>
            <a:endParaRPr lang="en-US" dirty="0"/>
          </a:p>
          <a:p>
            <a:endParaRPr lang="en-US" dirty="0"/>
          </a:p>
          <a:p>
            <a:endParaRPr lang="en-US" dirty="0"/>
          </a:p>
          <a:p>
            <a:endParaRPr lang="en-US" dirty="0"/>
          </a:p>
          <a:p>
            <a:endParaRPr lang="en-US" dirty="0"/>
          </a:p>
          <a:p>
            <a:endParaRPr lang="en-US" dirty="0"/>
          </a:p>
          <a:p>
            <a:endParaRPr lang="en-US" dirty="0"/>
          </a:p>
          <a:p>
            <a:r>
              <a:rPr lang="en-US" dirty="0"/>
              <a:t>Mainly targeting customers who are on the go</a:t>
            </a:r>
          </a:p>
          <a:p>
            <a:endParaRPr lang="en-US" dirty="0"/>
          </a:p>
          <a:p>
            <a:endParaRPr lang="en-US" dirty="0"/>
          </a:p>
          <a:p>
            <a:endParaRPr lang="en-US" dirty="0"/>
          </a:p>
          <a:p>
            <a:endParaRPr lang="en-US" dirty="0"/>
          </a:p>
          <a:p>
            <a:endParaRPr lang="en-US" dirty="0"/>
          </a:p>
        </p:txBody>
      </p:sp>
      <p:graphicFrame>
        <p:nvGraphicFramePr>
          <p:cNvPr id="6" name="Table 5">
            <a:extLst>
              <a:ext uri="{FF2B5EF4-FFF2-40B4-BE49-F238E27FC236}">
                <a16:creationId xmlns:a16="http://schemas.microsoft.com/office/drawing/2014/main" id="{994A5BC9-60FE-4C91-8F89-1C3E3A7F1073}"/>
              </a:ext>
            </a:extLst>
          </p:cNvPr>
          <p:cNvGraphicFramePr>
            <a:graphicFrameLocks noGrp="1"/>
          </p:cNvGraphicFramePr>
          <p:nvPr>
            <p:extLst>
              <p:ext uri="{D42A27DB-BD31-4B8C-83A1-F6EECF244321}">
                <p14:modId xmlns:p14="http://schemas.microsoft.com/office/powerpoint/2010/main" val="2150201292"/>
              </p:ext>
            </p:extLst>
          </p:nvPr>
        </p:nvGraphicFramePr>
        <p:xfrm>
          <a:off x="896125" y="3248202"/>
          <a:ext cx="10399750" cy="2449830"/>
        </p:xfrm>
        <a:graphic>
          <a:graphicData uri="http://schemas.openxmlformats.org/drawingml/2006/table">
            <a:tbl>
              <a:tblPr firstRow="1" firstCol="1" bandRow="1"/>
              <a:tblGrid>
                <a:gridCol w="5208031">
                  <a:extLst>
                    <a:ext uri="{9D8B030D-6E8A-4147-A177-3AD203B41FA5}">
                      <a16:colId xmlns:a16="http://schemas.microsoft.com/office/drawing/2014/main" val="84170328"/>
                    </a:ext>
                  </a:extLst>
                </a:gridCol>
                <a:gridCol w="5191719">
                  <a:extLst>
                    <a:ext uri="{9D8B030D-6E8A-4147-A177-3AD203B41FA5}">
                      <a16:colId xmlns:a16="http://schemas.microsoft.com/office/drawing/2014/main" val="124565447"/>
                    </a:ext>
                  </a:extLst>
                </a:gridCol>
              </a:tblGrid>
              <a:tr h="295152">
                <a:tc>
                  <a:txBody>
                    <a:bodyPr/>
                    <a:lstStyle/>
                    <a:p>
                      <a:pPr algn="ctr">
                        <a:lnSpc>
                          <a:spcPct val="150000"/>
                        </a:lnSpc>
                        <a:spcBef>
                          <a:spcPts val="600"/>
                        </a:spcBef>
                        <a:spcAft>
                          <a:spcPts val="600"/>
                        </a:spcAft>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Venue Category</a:t>
                      </a:r>
                      <a:endParaRPr lang="en-HK"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Mean Frequency</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0574562"/>
                  </a:ext>
                </a:extLst>
              </a:tr>
              <a:tr h="295152">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Fast food restaurant</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1.26</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101707"/>
                  </a:ext>
                </a:extLst>
              </a:tr>
              <a:tr h="295152">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Chinese restaurant</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0.88</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6944702"/>
                  </a:ext>
                </a:extLst>
              </a:tr>
              <a:tr h="295152">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Shopping mall</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0.60</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2693437"/>
                  </a:ext>
                </a:extLst>
              </a:tr>
              <a:tr h="295152">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Coffee shop</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0.56</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4884975"/>
                  </a:ext>
                </a:extLst>
              </a:tr>
              <a:tr h="295152">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Bus station</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0.47</a:t>
                      </a:r>
                      <a:endParaRPr lang="en-HK"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9699070"/>
                  </a:ext>
                </a:extLst>
              </a:tr>
            </a:tbl>
          </a:graphicData>
        </a:graphic>
      </p:graphicFrame>
    </p:spTree>
    <p:extLst>
      <p:ext uri="{BB962C8B-B14F-4D97-AF65-F5344CB8AC3E}">
        <p14:creationId xmlns:p14="http://schemas.microsoft.com/office/powerpoint/2010/main" val="3458991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A6EB5-0EDA-4F23-9188-3A6AE3DAB436}"/>
              </a:ext>
            </a:extLst>
          </p:cNvPr>
          <p:cNvSpPr>
            <a:spLocks noGrp="1"/>
          </p:cNvSpPr>
          <p:nvPr>
            <p:ph type="title"/>
          </p:nvPr>
        </p:nvSpPr>
        <p:spPr>
          <a:xfrm>
            <a:off x="685799" y="764373"/>
            <a:ext cx="3977639" cy="1600200"/>
          </a:xfrm>
        </p:spPr>
        <p:txBody>
          <a:bodyPr anchor="b">
            <a:normAutofit/>
          </a:bodyPr>
          <a:lstStyle/>
          <a:p>
            <a:pPr algn="l"/>
            <a:r>
              <a:rPr lang="en-US" sz="2900" b="1" dirty="0"/>
              <a:t>Cluster 3 - Local Café Spots</a:t>
            </a:r>
          </a:p>
        </p:txBody>
      </p:sp>
      <p:sp>
        <p:nvSpPr>
          <p:cNvPr id="3" name="Content Placeholder 2">
            <a:extLst>
              <a:ext uri="{FF2B5EF4-FFF2-40B4-BE49-F238E27FC236}">
                <a16:creationId xmlns:a16="http://schemas.microsoft.com/office/drawing/2014/main" id="{D2FC1213-9FAE-4648-8055-AC19FBC7B85B}"/>
              </a:ext>
            </a:extLst>
          </p:cNvPr>
          <p:cNvSpPr>
            <a:spLocks noGrp="1"/>
          </p:cNvSpPr>
          <p:nvPr>
            <p:ph idx="1"/>
          </p:nvPr>
        </p:nvSpPr>
        <p:spPr>
          <a:xfrm>
            <a:off x="685800" y="2364573"/>
            <a:ext cx="4286899" cy="3854112"/>
          </a:xfrm>
        </p:spPr>
        <p:txBody>
          <a:bodyPr>
            <a:normAutofit/>
          </a:bodyPr>
          <a:lstStyle/>
          <a:p>
            <a:r>
              <a:rPr lang="en-US" sz="2400" dirty="0"/>
              <a:t>28 station areas (the second largest cluster; blue dots in the map)</a:t>
            </a:r>
          </a:p>
          <a:p>
            <a:pPr lvl="1"/>
            <a:r>
              <a:rPr lang="en-US" sz="2400" dirty="0"/>
              <a:t>Mostly in medium to high population density districts</a:t>
            </a:r>
          </a:p>
          <a:p>
            <a:pPr lvl="1"/>
            <a:endParaRPr lang="en-US" sz="2400" dirty="0"/>
          </a:p>
          <a:p>
            <a:endParaRPr lang="en-US" sz="1600" dirty="0"/>
          </a:p>
          <a:p>
            <a:endParaRPr lang="en-US" sz="1600" dirty="0"/>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A2200088-AE4C-42FD-9057-BDE458CCC29D}"/>
              </a:ext>
            </a:extLst>
          </p:cNvPr>
          <p:cNvPicPr>
            <a:picLocks noChangeAspect="1"/>
          </p:cNvPicPr>
          <p:nvPr/>
        </p:nvPicPr>
        <p:blipFill>
          <a:blip r:embed="rId2"/>
          <a:stretch>
            <a:fillRect/>
          </a:stretch>
        </p:blipFill>
        <p:spPr>
          <a:xfrm>
            <a:off x="4972699" y="1220180"/>
            <a:ext cx="6533501" cy="4524449"/>
          </a:xfrm>
          <a:prstGeom prst="rect">
            <a:avLst/>
          </a:prstGeom>
        </p:spPr>
      </p:pic>
    </p:spTree>
    <p:extLst>
      <p:ext uri="{BB962C8B-B14F-4D97-AF65-F5344CB8AC3E}">
        <p14:creationId xmlns:p14="http://schemas.microsoft.com/office/powerpoint/2010/main" val="2674934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A6EB5-0EDA-4F23-9188-3A6AE3DAB436}"/>
              </a:ext>
            </a:extLst>
          </p:cNvPr>
          <p:cNvSpPr>
            <a:spLocks noGrp="1"/>
          </p:cNvSpPr>
          <p:nvPr>
            <p:ph type="title"/>
          </p:nvPr>
        </p:nvSpPr>
        <p:spPr>
          <a:xfrm>
            <a:off x="2895600" y="764373"/>
            <a:ext cx="8610600" cy="1293028"/>
          </a:xfrm>
        </p:spPr>
        <p:txBody>
          <a:bodyPr/>
          <a:lstStyle/>
          <a:p>
            <a:r>
              <a:rPr lang="en-US" b="1" dirty="0"/>
              <a:t>Cluster 3 - Local Café Spots</a:t>
            </a:r>
          </a:p>
        </p:txBody>
      </p:sp>
      <p:sp>
        <p:nvSpPr>
          <p:cNvPr id="3" name="Content Placeholder 2">
            <a:extLst>
              <a:ext uri="{FF2B5EF4-FFF2-40B4-BE49-F238E27FC236}">
                <a16:creationId xmlns:a16="http://schemas.microsoft.com/office/drawing/2014/main" id="{D2FC1213-9FAE-4648-8055-AC19FBC7B85B}"/>
              </a:ext>
            </a:extLst>
          </p:cNvPr>
          <p:cNvSpPr>
            <a:spLocks noGrp="1"/>
          </p:cNvSpPr>
          <p:nvPr>
            <p:ph idx="1"/>
          </p:nvPr>
        </p:nvSpPr>
        <p:spPr>
          <a:xfrm>
            <a:off x="685800" y="2057401"/>
            <a:ext cx="10820400" cy="4715539"/>
          </a:xfrm>
        </p:spPr>
        <p:txBody>
          <a:bodyPr>
            <a:normAutofit/>
          </a:bodyPr>
          <a:lstStyle/>
          <a:p>
            <a:pPr marL="0" indent="0">
              <a:buNone/>
            </a:pPr>
            <a:endParaRPr lang="en-US" dirty="0"/>
          </a:p>
          <a:p>
            <a:r>
              <a:rPr lang="en-US" dirty="0"/>
              <a:t>Top 5 most frequent venue categories</a:t>
            </a:r>
          </a:p>
          <a:p>
            <a:endParaRPr lang="en-US" dirty="0"/>
          </a:p>
          <a:p>
            <a:endParaRPr lang="en-US" dirty="0"/>
          </a:p>
          <a:p>
            <a:endParaRPr lang="en-US" dirty="0"/>
          </a:p>
          <a:p>
            <a:endParaRPr lang="en-US" dirty="0"/>
          </a:p>
          <a:p>
            <a:endParaRPr lang="en-US" dirty="0"/>
          </a:p>
          <a:p>
            <a:endParaRPr lang="en-US" dirty="0"/>
          </a:p>
          <a:p>
            <a:endParaRPr lang="en-US" dirty="0"/>
          </a:p>
          <a:p>
            <a:r>
              <a:rPr lang="en-US" dirty="0"/>
              <a:t>Mainly targeting local customers</a:t>
            </a:r>
          </a:p>
          <a:p>
            <a:r>
              <a:rPr lang="en-US" dirty="0"/>
              <a:t>Similar to Cluster 2 but have more coffee shops</a:t>
            </a:r>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43B5D055-16B4-438F-AEEC-1162AC89F9AD}"/>
              </a:ext>
            </a:extLst>
          </p:cNvPr>
          <p:cNvGraphicFramePr>
            <a:graphicFrameLocks noGrp="1"/>
          </p:cNvGraphicFramePr>
          <p:nvPr>
            <p:extLst>
              <p:ext uri="{D42A27DB-BD31-4B8C-83A1-F6EECF244321}">
                <p14:modId xmlns:p14="http://schemas.microsoft.com/office/powerpoint/2010/main" val="362325875"/>
              </p:ext>
            </p:extLst>
          </p:nvPr>
        </p:nvGraphicFramePr>
        <p:xfrm>
          <a:off x="837646" y="3109431"/>
          <a:ext cx="10516708" cy="2622690"/>
        </p:xfrm>
        <a:graphic>
          <a:graphicData uri="http://schemas.openxmlformats.org/drawingml/2006/table">
            <a:tbl>
              <a:tblPr firstRow="1" firstCol="1" bandRow="1"/>
              <a:tblGrid>
                <a:gridCol w="5266602">
                  <a:extLst>
                    <a:ext uri="{9D8B030D-6E8A-4147-A177-3AD203B41FA5}">
                      <a16:colId xmlns:a16="http://schemas.microsoft.com/office/drawing/2014/main" val="1122367505"/>
                    </a:ext>
                  </a:extLst>
                </a:gridCol>
                <a:gridCol w="5250106">
                  <a:extLst>
                    <a:ext uri="{9D8B030D-6E8A-4147-A177-3AD203B41FA5}">
                      <a16:colId xmlns:a16="http://schemas.microsoft.com/office/drawing/2014/main" val="2236314130"/>
                    </a:ext>
                  </a:extLst>
                </a:gridCol>
              </a:tblGrid>
              <a:tr h="437115">
                <a:tc>
                  <a:txBody>
                    <a:bodyPr/>
                    <a:lstStyle/>
                    <a:p>
                      <a:pPr algn="ct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Venue Category</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600"/>
                        </a:spcBef>
                        <a:spcAft>
                          <a:spcPts val="600"/>
                        </a:spcAft>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Mean Frequency</a:t>
                      </a:r>
                      <a:endParaRPr lang="en-HK"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2174236"/>
                  </a:ext>
                </a:extLst>
              </a:tr>
              <a:tr h="437115">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Chinese restaurant</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2.18</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7398237"/>
                  </a:ext>
                </a:extLst>
              </a:tr>
              <a:tr h="437115">
                <a:tc>
                  <a:txBody>
                    <a:bodyPr/>
                    <a:lstStyle/>
                    <a:p>
                      <a:pPr>
                        <a:lnSpc>
                          <a:spcPct val="150000"/>
                        </a:lnSpc>
                        <a:spcBef>
                          <a:spcPts val="600"/>
                        </a:spcBef>
                        <a:spcAft>
                          <a:spcPts val="600"/>
                        </a:spcAft>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Coffee shop</a:t>
                      </a:r>
                      <a:endParaRPr lang="en-HK"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1.96</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4284462"/>
                  </a:ext>
                </a:extLst>
              </a:tr>
              <a:tr h="437115">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Café</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1.54</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6780033"/>
                  </a:ext>
                </a:extLst>
              </a:tr>
              <a:tr h="437115">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Fast food restaurant</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1.36</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1238161"/>
                  </a:ext>
                </a:extLst>
              </a:tr>
              <a:tr h="437115">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Cantonese restaurant</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1.14</a:t>
                      </a:r>
                      <a:endParaRPr lang="en-HK"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2827603"/>
                  </a:ext>
                </a:extLst>
              </a:tr>
            </a:tbl>
          </a:graphicData>
        </a:graphic>
      </p:graphicFrame>
    </p:spTree>
    <p:extLst>
      <p:ext uri="{BB962C8B-B14F-4D97-AF65-F5344CB8AC3E}">
        <p14:creationId xmlns:p14="http://schemas.microsoft.com/office/powerpoint/2010/main" val="2664172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A6EB5-0EDA-4F23-9188-3A6AE3DAB436}"/>
              </a:ext>
            </a:extLst>
          </p:cNvPr>
          <p:cNvSpPr>
            <a:spLocks noGrp="1"/>
          </p:cNvSpPr>
          <p:nvPr>
            <p:ph type="title"/>
          </p:nvPr>
        </p:nvSpPr>
        <p:spPr>
          <a:xfrm>
            <a:off x="685799" y="764373"/>
            <a:ext cx="3977639" cy="1600200"/>
          </a:xfrm>
        </p:spPr>
        <p:txBody>
          <a:bodyPr anchor="b">
            <a:normAutofit/>
          </a:bodyPr>
          <a:lstStyle/>
          <a:p>
            <a:pPr algn="l"/>
            <a:r>
              <a:rPr lang="en-US" sz="2900" b="1" dirty="0"/>
              <a:t>Cluster 4 - CBD Social Spots</a:t>
            </a:r>
          </a:p>
        </p:txBody>
      </p:sp>
      <p:sp>
        <p:nvSpPr>
          <p:cNvPr id="3" name="Content Placeholder 2">
            <a:extLst>
              <a:ext uri="{FF2B5EF4-FFF2-40B4-BE49-F238E27FC236}">
                <a16:creationId xmlns:a16="http://schemas.microsoft.com/office/drawing/2014/main" id="{D2FC1213-9FAE-4648-8055-AC19FBC7B85B}"/>
              </a:ext>
            </a:extLst>
          </p:cNvPr>
          <p:cNvSpPr>
            <a:spLocks noGrp="1"/>
          </p:cNvSpPr>
          <p:nvPr>
            <p:ph idx="1"/>
          </p:nvPr>
        </p:nvSpPr>
        <p:spPr>
          <a:xfrm>
            <a:off x="685800" y="2364573"/>
            <a:ext cx="4286899" cy="3854112"/>
          </a:xfrm>
        </p:spPr>
        <p:txBody>
          <a:bodyPr>
            <a:normAutofit/>
          </a:bodyPr>
          <a:lstStyle/>
          <a:p>
            <a:r>
              <a:rPr lang="en-US" sz="2400" dirty="0"/>
              <a:t>3 station areas (</a:t>
            </a:r>
            <a:r>
              <a:rPr lang="en-US" dirty="0"/>
              <a:t>turquoise</a:t>
            </a:r>
            <a:r>
              <a:rPr lang="en-US" sz="2400" dirty="0"/>
              <a:t> dots in the map)</a:t>
            </a:r>
          </a:p>
          <a:p>
            <a:pPr lvl="1"/>
            <a:r>
              <a:rPr lang="en-US" sz="2400" dirty="0"/>
              <a:t>Close to each other in Hong Kong Island</a:t>
            </a:r>
          </a:p>
          <a:p>
            <a:pPr lvl="1"/>
            <a:r>
              <a:rPr lang="en-US" sz="2400" dirty="0"/>
              <a:t>At the heart of the CBD</a:t>
            </a:r>
          </a:p>
          <a:p>
            <a:endParaRPr lang="en-US" sz="1600" dirty="0"/>
          </a:p>
          <a:p>
            <a:endParaRPr lang="en-US" sz="1600" dirty="0"/>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A2200088-AE4C-42FD-9057-BDE458CCC29D}"/>
              </a:ext>
            </a:extLst>
          </p:cNvPr>
          <p:cNvPicPr>
            <a:picLocks noChangeAspect="1"/>
          </p:cNvPicPr>
          <p:nvPr/>
        </p:nvPicPr>
        <p:blipFill>
          <a:blip r:embed="rId2"/>
          <a:stretch>
            <a:fillRect/>
          </a:stretch>
        </p:blipFill>
        <p:spPr>
          <a:xfrm>
            <a:off x="4972699" y="1220180"/>
            <a:ext cx="6533501" cy="4524449"/>
          </a:xfrm>
          <a:prstGeom prst="rect">
            <a:avLst/>
          </a:prstGeom>
        </p:spPr>
      </p:pic>
    </p:spTree>
    <p:extLst>
      <p:ext uri="{BB962C8B-B14F-4D97-AF65-F5344CB8AC3E}">
        <p14:creationId xmlns:p14="http://schemas.microsoft.com/office/powerpoint/2010/main" val="836805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A6EB5-0EDA-4F23-9188-3A6AE3DAB436}"/>
              </a:ext>
            </a:extLst>
          </p:cNvPr>
          <p:cNvSpPr>
            <a:spLocks noGrp="1"/>
          </p:cNvSpPr>
          <p:nvPr>
            <p:ph type="title"/>
          </p:nvPr>
        </p:nvSpPr>
        <p:spPr>
          <a:xfrm>
            <a:off x="2895600" y="764373"/>
            <a:ext cx="8610600" cy="1293028"/>
          </a:xfrm>
        </p:spPr>
        <p:txBody>
          <a:bodyPr/>
          <a:lstStyle/>
          <a:p>
            <a:r>
              <a:rPr lang="en-US" b="1" dirty="0"/>
              <a:t>Cluster 4 - CBD Social Spots</a:t>
            </a:r>
          </a:p>
        </p:txBody>
      </p:sp>
      <p:sp>
        <p:nvSpPr>
          <p:cNvPr id="3" name="Content Placeholder 2">
            <a:extLst>
              <a:ext uri="{FF2B5EF4-FFF2-40B4-BE49-F238E27FC236}">
                <a16:creationId xmlns:a16="http://schemas.microsoft.com/office/drawing/2014/main" id="{D2FC1213-9FAE-4648-8055-AC19FBC7B85B}"/>
              </a:ext>
            </a:extLst>
          </p:cNvPr>
          <p:cNvSpPr>
            <a:spLocks noGrp="1"/>
          </p:cNvSpPr>
          <p:nvPr>
            <p:ph idx="1"/>
          </p:nvPr>
        </p:nvSpPr>
        <p:spPr>
          <a:xfrm>
            <a:off x="685800" y="2194560"/>
            <a:ext cx="10820400" cy="4450789"/>
          </a:xfrm>
        </p:spPr>
        <p:txBody>
          <a:bodyPr>
            <a:normAutofit/>
          </a:bodyPr>
          <a:lstStyle/>
          <a:p>
            <a:pPr marL="0" indent="0">
              <a:buNone/>
            </a:pPr>
            <a:endParaRPr lang="en-US" dirty="0"/>
          </a:p>
          <a:p>
            <a:r>
              <a:rPr lang="en-US" dirty="0"/>
              <a:t>Top 5 most frequent venue categories</a:t>
            </a:r>
          </a:p>
          <a:p>
            <a:endParaRPr lang="en-US" dirty="0"/>
          </a:p>
          <a:p>
            <a:endParaRPr lang="en-US" dirty="0"/>
          </a:p>
          <a:p>
            <a:endParaRPr lang="en-US" dirty="0"/>
          </a:p>
          <a:p>
            <a:endParaRPr lang="en-US" dirty="0"/>
          </a:p>
          <a:p>
            <a:endParaRPr lang="en-US" dirty="0"/>
          </a:p>
          <a:p>
            <a:endParaRPr lang="en-US" dirty="0"/>
          </a:p>
          <a:p>
            <a:endParaRPr lang="en-US" dirty="0"/>
          </a:p>
          <a:p>
            <a:r>
              <a:rPr lang="en-US" dirty="0"/>
              <a:t>Quite a few places for people to mingle and socialize</a:t>
            </a:r>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43B5D055-16B4-438F-AEEC-1162AC89F9AD}"/>
              </a:ext>
            </a:extLst>
          </p:cNvPr>
          <p:cNvGraphicFramePr>
            <a:graphicFrameLocks noGrp="1"/>
          </p:cNvGraphicFramePr>
          <p:nvPr>
            <p:extLst>
              <p:ext uri="{D42A27DB-BD31-4B8C-83A1-F6EECF244321}">
                <p14:modId xmlns:p14="http://schemas.microsoft.com/office/powerpoint/2010/main" val="1049614843"/>
              </p:ext>
            </p:extLst>
          </p:nvPr>
        </p:nvGraphicFramePr>
        <p:xfrm>
          <a:off x="837646" y="3045635"/>
          <a:ext cx="10516708" cy="2622690"/>
        </p:xfrm>
        <a:graphic>
          <a:graphicData uri="http://schemas.openxmlformats.org/drawingml/2006/table">
            <a:tbl>
              <a:tblPr firstRow="1" firstCol="1" bandRow="1"/>
              <a:tblGrid>
                <a:gridCol w="5266602">
                  <a:extLst>
                    <a:ext uri="{9D8B030D-6E8A-4147-A177-3AD203B41FA5}">
                      <a16:colId xmlns:a16="http://schemas.microsoft.com/office/drawing/2014/main" val="1122367505"/>
                    </a:ext>
                  </a:extLst>
                </a:gridCol>
                <a:gridCol w="5250106">
                  <a:extLst>
                    <a:ext uri="{9D8B030D-6E8A-4147-A177-3AD203B41FA5}">
                      <a16:colId xmlns:a16="http://schemas.microsoft.com/office/drawing/2014/main" val="2236314130"/>
                    </a:ext>
                  </a:extLst>
                </a:gridCol>
              </a:tblGrid>
              <a:tr h="437115">
                <a:tc>
                  <a:txBody>
                    <a:bodyPr/>
                    <a:lstStyle/>
                    <a:p>
                      <a:pPr algn="ct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Venue Category</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600"/>
                        </a:spcBef>
                        <a:spcAft>
                          <a:spcPts val="600"/>
                        </a:spcAft>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Mean Frequency</a:t>
                      </a:r>
                      <a:endParaRPr lang="en-HK"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2174236"/>
                  </a:ext>
                </a:extLst>
              </a:tr>
              <a:tr h="437115">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Japanese restaurant</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4.67</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7398237"/>
                  </a:ext>
                </a:extLst>
              </a:tr>
              <a:tr h="437115">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Coffee shop</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4.67</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4284462"/>
                  </a:ext>
                </a:extLst>
              </a:tr>
              <a:tr h="437115">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Cocktail bar</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4.67</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6780033"/>
                  </a:ext>
                </a:extLst>
              </a:tr>
              <a:tr h="437115">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Café</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4.00</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1238161"/>
                  </a:ext>
                </a:extLst>
              </a:tr>
              <a:tr h="437115">
                <a:tc>
                  <a:txBody>
                    <a:bodyPr/>
                    <a:lstStyle/>
                    <a:p>
                      <a:pPr>
                        <a:lnSpc>
                          <a:spcPct val="150000"/>
                        </a:lnSpc>
                        <a:spcBef>
                          <a:spcPts val="600"/>
                        </a:spcBef>
                        <a:spcAft>
                          <a:spcPts val="600"/>
                        </a:spcAft>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Bar</a:t>
                      </a:r>
                      <a:endParaRPr lang="en-HK"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4.00</a:t>
                      </a:r>
                      <a:endParaRPr lang="en-HK"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2827603"/>
                  </a:ext>
                </a:extLst>
              </a:tr>
            </a:tbl>
          </a:graphicData>
        </a:graphic>
      </p:graphicFrame>
    </p:spTree>
    <p:extLst>
      <p:ext uri="{BB962C8B-B14F-4D97-AF65-F5344CB8AC3E}">
        <p14:creationId xmlns:p14="http://schemas.microsoft.com/office/powerpoint/2010/main" val="2432018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A6EB5-0EDA-4F23-9188-3A6AE3DAB436}"/>
              </a:ext>
            </a:extLst>
          </p:cNvPr>
          <p:cNvSpPr>
            <a:spLocks noGrp="1"/>
          </p:cNvSpPr>
          <p:nvPr>
            <p:ph type="title"/>
          </p:nvPr>
        </p:nvSpPr>
        <p:spPr>
          <a:xfrm>
            <a:off x="685799" y="764373"/>
            <a:ext cx="4286899" cy="1600200"/>
          </a:xfrm>
        </p:spPr>
        <p:txBody>
          <a:bodyPr anchor="b">
            <a:normAutofit fontScale="90000"/>
          </a:bodyPr>
          <a:lstStyle/>
          <a:p>
            <a:pPr algn="l"/>
            <a:r>
              <a:rPr lang="en-US" sz="2900" b="1" dirty="0"/>
              <a:t>Cluster 5 - Convenient Accommodation Spots</a:t>
            </a:r>
          </a:p>
        </p:txBody>
      </p:sp>
      <p:sp>
        <p:nvSpPr>
          <p:cNvPr id="3" name="Content Placeholder 2">
            <a:extLst>
              <a:ext uri="{FF2B5EF4-FFF2-40B4-BE49-F238E27FC236}">
                <a16:creationId xmlns:a16="http://schemas.microsoft.com/office/drawing/2014/main" id="{D2FC1213-9FAE-4648-8055-AC19FBC7B85B}"/>
              </a:ext>
            </a:extLst>
          </p:cNvPr>
          <p:cNvSpPr>
            <a:spLocks noGrp="1"/>
          </p:cNvSpPr>
          <p:nvPr>
            <p:ph idx="1"/>
          </p:nvPr>
        </p:nvSpPr>
        <p:spPr>
          <a:xfrm>
            <a:off x="685800" y="2364573"/>
            <a:ext cx="4286899" cy="3854112"/>
          </a:xfrm>
        </p:spPr>
        <p:txBody>
          <a:bodyPr>
            <a:normAutofit/>
          </a:bodyPr>
          <a:lstStyle/>
          <a:p>
            <a:r>
              <a:rPr lang="en-US" sz="2400" dirty="0"/>
              <a:t>9 station areas (</a:t>
            </a:r>
            <a:r>
              <a:rPr lang="en-US" dirty="0"/>
              <a:t>green</a:t>
            </a:r>
            <a:r>
              <a:rPr lang="en-US" sz="2400" dirty="0"/>
              <a:t> dots in the map)</a:t>
            </a:r>
          </a:p>
          <a:p>
            <a:pPr lvl="1"/>
            <a:r>
              <a:rPr lang="en-US" sz="2400" dirty="0"/>
              <a:t>Most of which are located on the Hong Kong Island</a:t>
            </a:r>
            <a:endParaRPr lang="en-US" sz="1600" dirty="0"/>
          </a:p>
          <a:p>
            <a:endParaRPr lang="en-US" sz="1600" dirty="0"/>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A2200088-AE4C-42FD-9057-BDE458CCC29D}"/>
              </a:ext>
            </a:extLst>
          </p:cNvPr>
          <p:cNvPicPr>
            <a:picLocks noChangeAspect="1"/>
          </p:cNvPicPr>
          <p:nvPr/>
        </p:nvPicPr>
        <p:blipFill>
          <a:blip r:embed="rId2"/>
          <a:stretch>
            <a:fillRect/>
          </a:stretch>
        </p:blipFill>
        <p:spPr>
          <a:xfrm>
            <a:off x="4972699" y="1220180"/>
            <a:ext cx="6533501" cy="4524449"/>
          </a:xfrm>
          <a:prstGeom prst="rect">
            <a:avLst/>
          </a:prstGeom>
        </p:spPr>
      </p:pic>
    </p:spTree>
    <p:extLst>
      <p:ext uri="{BB962C8B-B14F-4D97-AF65-F5344CB8AC3E}">
        <p14:creationId xmlns:p14="http://schemas.microsoft.com/office/powerpoint/2010/main" val="573351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633A-4F6F-47A2-926B-097CA2EF95F2}"/>
              </a:ext>
            </a:extLst>
          </p:cNvPr>
          <p:cNvSpPr>
            <a:spLocks noGrp="1"/>
          </p:cNvSpPr>
          <p:nvPr>
            <p:ph type="title"/>
          </p:nvPr>
        </p:nvSpPr>
        <p:spPr>
          <a:xfrm>
            <a:off x="2895600" y="764373"/>
            <a:ext cx="8610600" cy="1293028"/>
          </a:xfrm>
        </p:spPr>
        <p:txBody>
          <a:bodyPr>
            <a:normAutofit/>
          </a:bodyPr>
          <a:lstStyle/>
          <a:p>
            <a:r>
              <a:rPr lang="en-US" b="1" dirty="0"/>
              <a:t>Introduction</a:t>
            </a:r>
          </a:p>
        </p:txBody>
      </p:sp>
      <p:sp>
        <p:nvSpPr>
          <p:cNvPr id="3" name="Content Placeholder 2">
            <a:extLst>
              <a:ext uri="{FF2B5EF4-FFF2-40B4-BE49-F238E27FC236}">
                <a16:creationId xmlns:a16="http://schemas.microsoft.com/office/drawing/2014/main" id="{7338ED87-69CD-47F8-8BAD-296613030A88}"/>
              </a:ext>
            </a:extLst>
          </p:cNvPr>
          <p:cNvSpPr>
            <a:spLocks noGrp="1"/>
          </p:cNvSpPr>
          <p:nvPr>
            <p:ph idx="1"/>
          </p:nvPr>
        </p:nvSpPr>
        <p:spPr>
          <a:xfrm>
            <a:off x="677332" y="2194560"/>
            <a:ext cx="6797355" cy="4024125"/>
          </a:xfrm>
        </p:spPr>
        <p:txBody>
          <a:bodyPr>
            <a:normAutofit/>
          </a:bodyPr>
          <a:lstStyle/>
          <a:p>
            <a:r>
              <a:rPr lang="en-US" sz="2400" dirty="0"/>
              <a:t>On average, more than 60 million tourists visit Hong Kong every year.</a:t>
            </a:r>
          </a:p>
          <a:p>
            <a:endParaRPr lang="en-US" sz="2400" dirty="0"/>
          </a:p>
          <a:p>
            <a:endParaRPr lang="en-US" sz="2400" dirty="0"/>
          </a:p>
          <a:p>
            <a:r>
              <a:rPr lang="en-US" sz="2400" dirty="0"/>
              <a:t>MTR (Mass Transit Railway) is the most commonly used public transportation in Hong Kong.</a:t>
            </a:r>
          </a:p>
          <a:p>
            <a:pPr lvl="1"/>
            <a:r>
              <a:rPr lang="en-US" sz="2400" dirty="0"/>
              <a:t>Currently 95 heavy rail stations</a:t>
            </a:r>
          </a:p>
          <a:p>
            <a:pPr lvl="1"/>
            <a:r>
              <a:rPr lang="en-US" sz="2400" dirty="0"/>
              <a:t>Daily ridership is around five million</a:t>
            </a:r>
          </a:p>
        </p:txBody>
      </p:sp>
      <p:pic>
        <p:nvPicPr>
          <p:cNvPr id="4" name="Picture 3">
            <a:extLst>
              <a:ext uri="{FF2B5EF4-FFF2-40B4-BE49-F238E27FC236}">
                <a16:creationId xmlns:a16="http://schemas.microsoft.com/office/drawing/2014/main" id="{16A251B7-AC09-4779-859B-8856064A76E7}"/>
              </a:ext>
            </a:extLst>
          </p:cNvPr>
          <p:cNvPicPr>
            <a:picLocks noChangeAspect="1"/>
          </p:cNvPicPr>
          <p:nvPr/>
        </p:nvPicPr>
        <p:blipFill>
          <a:blip r:embed="rId2"/>
          <a:stretch>
            <a:fillRect/>
          </a:stretch>
        </p:blipFill>
        <p:spPr>
          <a:xfrm>
            <a:off x="6985000" y="3324988"/>
            <a:ext cx="4521200" cy="1763267"/>
          </a:xfrm>
          <a:prstGeom prst="rect">
            <a:avLst/>
          </a:prstGeom>
        </p:spPr>
      </p:pic>
    </p:spTree>
    <p:extLst>
      <p:ext uri="{BB962C8B-B14F-4D97-AF65-F5344CB8AC3E}">
        <p14:creationId xmlns:p14="http://schemas.microsoft.com/office/powerpoint/2010/main" val="1717022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A6EB5-0EDA-4F23-9188-3A6AE3DAB436}"/>
              </a:ext>
            </a:extLst>
          </p:cNvPr>
          <p:cNvSpPr>
            <a:spLocks noGrp="1"/>
          </p:cNvSpPr>
          <p:nvPr>
            <p:ph type="title"/>
          </p:nvPr>
        </p:nvSpPr>
        <p:spPr>
          <a:xfrm>
            <a:off x="2895600" y="764373"/>
            <a:ext cx="8610600" cy="1293028"/>
          </a:xfrm>
        </p:spPr>
        <p:txBody>
          <a:bodyPr/>
          <a:lstStyle/>
          <a:p>
            <a:r>
              <a:rPr lang="en-US" b="1" dirty="0"/>
              <a:t>Cluster 5 - Convenient Accommodation Spots</a:t>
            </a:r>
          </a:p>
        </p:txBody>
      </p:sp>
      <p:sp>
        <p:nvSpPr>
          <p:cNvPr id="3" name="Content Placeholder 2">
            <a:extLst>
              <a:ext uri="{FF2B5EF4-FFF2-40B4-BE49-F238E27FC236}">
                <a16:creationId xmlns:a16="http://schemas.microsoft.com/office/drawing/2014/main" id="{D2FC1213-9FAE-4648-8055-AC19FBC7B85B}"/>
              </a:ext>
            </a:extLst>
          </p:cNvPr>
          <p:cNvSpPr>
            <a:spLocks noGrp="1"/>
          </p:cNvSpPr>
          <p:nvPr>
            <p:ph idx="1"/>
          </p:nvPr>
        </p:nvSpPr>
        <p:spPr>
          <a:xfrm>
            <a:off x="685800" y="1839433"/>
            <a:ext cx="10820400" cy="5018567"/>
          </a:xfrm>
        </p:spPr>
        <p:txBody>
          <a:bodyPr>
            <a:normAutofit/>
          </a:bodyPr>
          <a:lstStyle/>
          <a:p>
            <a:pPr marL="0" indent="0">
              <a:buNone/>
            </a:pPr>
            <a:endParaRPr lang="en-US" dirty="0"/>
          </a:p>
          <a:p>
            <a:r>
              <a:rPr lang="en-US" dirty="0"/>
              <a:t>Top 5 most frequent venue categories</a:t>
            </a:r>
          </a:p>
          <a:p>
            <a:endParaRPr lang="en-US" dirty="0"/>
          </a:p>
          <a:p>
            <a:endParaRPr lang="en-US" dirty="0"/>
          </a:p>
          <a:p>
            <a:endParaRPr lang="en-US" dirty="0"/>
          </a:p>
          <a:p>
            <a:endParaRPr lang="en-US" dirty="0"/>
          </a:p>
          <a:p>
            <a:endParaRPr lang="en-US" dirty="0"/>
          </a:p>
          <a:p>
            <a:endParaRPr lang="en-US" dirty="0"/>
          </a:p>
          <a:p>
            <a:endParaRPr lang="en-US" dirty="0"/>
          </a:p>
          <a:p>
            <a:r>
              <a:rPr lang="en-US" dirty="0"/>
              <a:t>Similar to Cluster 4 in that both contain quite a few Japanese restaurants and coffee shops</a:t>
            </a:r>
          </a:p>
          <a:p>
            <a:r>
              <a:rPr lang="en-US" dirty="0"/>
              <a:t>But Cluster 5 have more hotels</a:t>
            </a:r>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43B5D055-16B4-438F-AEEC-1162AC89F9AD}"/>
              </a:ext>
            </a:extLst>
          </p:cNvPr>
          <p:cNvGraphicFramePr>
            <a:graphicFrameLocks noGrp="1"/>
          </p:cNvGraphicFramePr>
          <p:nvPr>
            <p:extLst>
              <p:ext uri="{D42A27DB-BD31-4B8C-83A1-F6EECF244321}">
                <p14:modId xmlns:p14="http://schemas.microsoft.com/office/powerpoint/2010/main" val="1965372356"/>
              </p:ext>
            </p:extLst>
          </p:nvPr>
        </p:nvGraphicFramePr>
        <p:xfrm>
          <a:off x="837646" y="2875510"/>
          <a:ext cx="10516708" cy="2622690"/>
        </p:xfrm>
        <a:graphic>
          <a:graphicData uri="http://schemas.openxmlformats.org/drawingml/2006/table">
            <a:tbl>
              <a:tblPr firstRow="1" firstCol="1" bandRow="1"/>
              <a:tblGrid>
                <a:gridCol w="5266602">
                  <a:extLst>
                    <a:ext uri="{9D8B030D-6E8A-4147-A177-3AD203B41FA5}">
                      <a16:colId xmlns:a16="http://schemas.microsoft.com/office/drawing/2014/main" val="1122367505"/>
                    </a:ext>
                  </a:extLst>
                </a:gridCol>
                <a:gridCol w="5250106">
                  <a:extLst>
                    <a:ext uri="{9D8B030D-6E8A-4147-A177-3AD203B41FA5}">
                      <a16:colId xmlns:a16="http://schemas.microsoft.com/office/drawing/2014/main" val="2236314130"/>
                    </a:ext>
                  </a:extLst>
                </a:gridCol>
              </a:tblGrid>
              <a:tr h="437115">
                <a:tc>
                  <a:txBody>
                    <a:bodyPr/>
                    <a:lstStyle/>
                    <a:p>
                      <a:pPr algn="ct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Venue Category</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600"/>
                        </a:spcBef>
                        <a:spcAft>
                          <a:spcPts val="600"/>
                        </a:spcAft>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Mean Frequency</a:t>
                      </a:r>
                      <a:endParaRPr lang="en-HK"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2174236"/>
                  </a:ext>
                </a:extLst>
              </a:tr>
              <a:tr h="437115">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Coffee shop</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4.78</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7398237"/>
                  </a:ext>
                </a:extLst>
              </a:tr>
              <a:tr h="437115">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Japanese restaurant</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3.78</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4284462"/>
                  </a:ext>
                </a:extLst>
              </a:tr>
              <a:tr h="437115">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Café</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3.44</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6780033"/>
                  </a:ext>
                </a:extLst>
              </a:tr>
              <a:tr h="437115">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Chinese restaurant</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3.44</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1238161"/>
                  </a:ext>
                </a:extLst>
              </a:tr>
              <a:tr h="437115">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Hotel</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2.56</a:t>
                      </a:r>
                      <a:endParaRPr lang="en-HK"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2827603"/>
                  </a:ext>
                </a:extLst>
              </a:tr>
            </a:tbl>
          </a:graphicData>
        </a:graphic>
      </p:graphicFrame>
    </p:spTree>
    <p:extLst>
      <p:ext uri="{BB962C8B-B14F-4D97-AF65-F5344CB8AC3E}">
        <p14:creationId xmlns:p14="http://schemas.microsoft.com/office/powerpoint/2010/main" val="1496718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A6EB5-0EDA-4F23-9188-3A6AE3DAB436}"/>
              </a:ext>
            </a:extLst>
          </p:cNvPr>
          <p:cNvSpPr>
            <a:spLocks noGrp="1"/>
          </p:cNvSpPr>
          <p:nvPr>
            <p:ph type="title"/>
          </p:nvPr>
        </p:nvSpPr>
        <p:spPr>
          <a:xfrm>
            <a:off x="685799" y="764373"/>
            <a:ext cx="3977639" cy="1600200"/>
          </a:xfrm>
        </p:spPr>
        <p:txBody>
          <a:bodyPr anchor="b">
            <a:normAutofit/>
          </a:bodyPr>
          <a:lstStyle/>
          <a:p>
            <a:pPr algn="l"/>
            <a:r>
              <a:rPr lang="en-US" sz="2900" b="1" dirty="0"/>
              <a:t>Cluster 6 - Central Touristy Spots</a:t>
            </a:r>
          </a:p>
        </p:txBody>
      </p:sp>
      <p:sp>
        <p:nvSpPr>
          <p:cNvPr id="3" name="Content Placeholder 2">
            <a:extLst>
              <a:ext uri="{FF2B5EF4-FFF2-40B4-BE49-F238E27FC236}">
                <a16:creationId xmlns:a16="http://schemas.microsoft.com/office/drawing/2014/main" id="{D2FC1213-9FAE-4648-8055-AC19FBC7B85B}"/>
              </a:ext>
            </a:extLst>
          </p:cNvPr>
          <p:cNvSpPr>
            <a:spLocks noGrp="1"/>
          </p:cNvSpPr>
          <p:nvPr>
            <p:ph idx="1"/>
          </p:nvPr>
        </p:nvSpPr>
        <p:spPr>
          <a:xfrm>
            <a:off x="685800" y="2364573"/>
            <a:ext cx="4286899" cy="3854112"/>
          </a:xfrm>
        </p:spPr>
        <p:txBody>
          <a:bodyPr>
            <a:normAutofit/>
          </a:bodyPr>
          <a:lstStyle/>
          <a:p>
            <a:r>
              <a:rPr lang="en-US" sz="2400" dirty="0"/>
              <a:t>2 station areas (</a:t>
            </a:r>
            <a:r>
              <a:rPr lang="en-US" dirty="0"/>
              <a:t>orange</a:t>
            </a:r>
            <a:r>
              <a:rPr lang="en-US" sz="2400" dirty="0"/>
              <a:t> dots in the map)</a:t>
            </a:r>
          </a:p>
          <a:p>
            <a:pPr lvl="1"/>
            <a:r>
              <a:rPr lang="en-US" sz="2400" dirty="0"/>
              <a:t>Very close to each other in </a:t>
            </a:r>
            <a:r>
              <a:rPr lang="en-US" sz="2400" dirty="0" err="1"/>
              <a:t>Tsim</a:t>
            </a:r>
            <a:r>
              <a:rPr lang="en-US" sz="2400" dirty="0"/>
              <a:t> Sha </a:t>
            </a:r>
            <a:r>
              <a:rPr lang="en-US" sz="2400" dirty="0" err="1"/>
              <a:t>Tsui</a:t>
            </a:r>
            <a:r>
              <a:rPr lang="en-US" sz="2400" dirty="0"/>
              <a:t> in Kowloon on the Victoria Harbor</a:t>
            </a:r>
          </a:p>
          <a:p>
            <a:endParaRPr lang="en-US" sz="1600" dirty="0"/>
          </a:p>
          <a:p>
            <a:endParaRPr lang="en-US" sz="1600" dirty="0"/>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A2200088-AE4C-42FD-9057-BDE458CCC29D}"/>
              </a:ext>
            </a:extLst>
          </p:cNvPr>
          <p:cNvPicPr>
            <a:picLocks noChangeAspect="1"/>
          </p:cNvPicPr>
          <p:nvPr/>
        </p:nvPicPr>
        <p:blipFill>
          <a:blip r:embed="rId2"/>
          <a:stretch>
            <a:fillRect/>
          </a:stretch>
        </p:blipFill>
        <p:spPr>
          <a:xfrm>
            <a:off x="4972699" y="1220180"/>
            <a:ext cx="6533501" cy="4524449"/>
          </a:xfrm>
          <a:prstGeom prst="rect">
            <a:avLst/>
          </a:prstGeom>
        </p:spPr>
      </p:pic>
    </p:spTree>
    <p:extLst>
      <p:ext uri="{BB962C8B-B14F-4D97-AF65-F5344CB8AC3E}">
        <p14:creationId xmlns:p14="http://schemas.microsoft.com/office/powerpoint/2010/main" val="3140747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A6EB5-0EDA-4F23-9188-3A6AE3DAB436}"/>
              </a:ext>
            </a:extLst>
          </p:cNvPr>
          <p:cNvSpPr>
            <a:spLocks noGrp="1"/>
          </p:cNvSpPr>
          <p:nvPr>
            <p:ph type="title"/>
          </p:nvPr>
        </p:nvSpPr>
        <p:spPr>
          <a:xfrm>
            <a:off x="2895600" y="764373"/>
            <a:ext cx="8610600" cy="1293028"/>
          </a:xfrm>
        </p:spPr>
        <p:txBody>
          <a:bodyPr/>
          <a:lstStyle/>
          <a:p>
            <a:r>
              <a:rPr lang="en-US" b="1" dirty="0"/>
              <a:t>Cluster 6 - Central Touristy Spots</a:t>
            </a:r>
          </a:p>
        </p:txBody>
      </p:sp>
      <p:sp>
        <p:nvSpPr>
          <p:cNvPr id="3" name="Content Placeholder 2">
            <a:extLst>
              <a:ext uri="{FF2B5EF4-FFF2-40B4-BE49-F238E27FC236}">
                <a16:creationId xmlns:a16="http://schemas.microsoft.com/office/drawing/2014/main" id="{D2FC1213-9FAE-4648-8055-AC19FBC7B85B}"/>
              </a:ext>
            </a:extLst>
          </p:cNvPr>
          <p:cNvSpPr>
            <a:spLocks noGrp="1"/>
          </p:cNvSpPr>
          <p:nvPr>
            <p:ph idx="1"/>
          </p:nvPr>
        </p:nvSpPr>
        <p:spPr>
          <a:xfrm>
            <a:off x="685800" y="2194560"/>
            <a:ext cx="10820400" cy="4663440"/>
          </a:xfrm>
        </p:spPr>
        <p:txBody>
          <a:bodyPr>
            <a:normAutofit/>
          </a:bodyPr>
          <a:lstStyle/>
          <a:p>
            <a:pPr marL="0" indent="0">
              <a:buNone/>
            </a:pPr>
            <a:endParaRPr lang="en-US" dirty="0"/>
          </a:p>
          <a:p>
            <a:r>
              <a:rPr lang="en-US" dirty="0"/>
              <a:t>Top 5 most frequent venue categories</a:t>
            </a:r>
          </a:p>
          <a:p>
            <a:endParaRPr lang="en-US" dirty="0"/>
          </a:p>
          <a:p>
            <a:endParaRPr lang="en-US" dirty="0"/>
          </a:p>
          <a:p>
            <a:endParaRPr lang="en-US" dirty="0"/>
          </a:p>
          <a:p>
            <a:endParaRPr lang="en-US" dirty="0"/>
          </a:p>
          <a:p>
            <a:endParaRPr lang="en-US" dirty="0"/>
          </a:p>
          <a:p>
            <a:endParaRPr lang="en-US" dirty="0"/>
          </a:p>
          <a:p>
            <a:endParaRPr lang="en-US" dirty="0"/>
          </a:p>
          <a:p>
            <a:r>
              <a:rPr lang="en-US" dirty="0"/>
              <a:t>Many hotels and restaurants that target foreign travelers</a:t>
            </a:r>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43B5D055-16B4-438F-AEEC-1162AC89F9AD}"/>
              </a:ext>
            </a:extLst>
          </p:cNvPr>
          <p:cNvGraphicFramePr>
            <a:graphicFrameLocks noGrp="1"/>
          </p:cNvGraphicFramePr>
          <p:nvPr>
            <p:extLst>
              <p:ext uri="{D42A27DB-BD31-4B8C-83A1-F6EECF244321}">
                <p14:modId xmlns:p14="http://schemas.microsoft.com/office/powerpoint/2010/main" val="4125413364"/>
              </p:ext>
            </p:extLst>
          </p:nvPr>
        </p:nvGraphicFramePr>
        <p:xfrm>
          <a:off x="837646" y="3098796"/>
          <a:ext cx="10516708" cy="2622690"/>
        </p:xfrm>
        <a:graphic>
          <a:graphicData uri="http://schemas.openxmlformats.org/drawingml/2006/table">
            <a:tbl>
              <a:tblPr firstRow="1" firstCol="1" bandRow="1"/>
              <a:tblGrid>
                <a:gridCol w="5266602">
                  <a:extLst>
                    <a:ext uri="{9D8B030D-6E8A-4147-A177-3AD203B41FA5}">
                      <a16:colId xmlns:a16="http://schemas.microsoft.com/office/drawing/2014/main" val="1122367505"/>
                    </a:ext>
                  </a:extLst>
                </a:gridCol>
                <a:gridCol w="5250106">
                  <a:extLst>
                    <a:ext uri="{9D8B030D-6E8A-4147-A177-3AD203B41FA5}">
                      <a16:colId xmlns:a16="http://schemas.microsoft.com/office/drawing/2014/main" val="2236314130"/>
                    </a:ext>
                  </a:extLst>
                </a:gridCol>
              </a:tblGrid>
              <a:tr h="437115">
                <a:tc>
                  <a:txBody>
                    <a:bodyPr/>
                    <a:lstStyle/>
                    <a:p>
                      <a:pPr algn="ct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Venue Category</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600"/>
                        </a:spcBef>
                        <a:spcAft>
                          <a:spcPts val="600"/>
                        </a:spcAft>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Mean Frequency</a:t>
                      </a:r>
                      <a:endParaRPr lang="en-HK"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2174236"/>
                  </a:ext>
                </a:extLst>
              </a:tr>
              <a:tr h="437115">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Hotel</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9.00</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7398237"/>
                  </a:ext>
                </a:extLst>
              </a:tr>
              <a:tr h="437115">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Japanese restaurant</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8.00</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4284462"/>
                  </a:ext>
                </a:extLst>
              </a:tr>
              <a:tr h="437115">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Hotel bar</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5.00</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6780033"/>
                  </a:ext>
                </a:extLst>
              </a:tr>
              <a:tr h="437115">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Steakhouse</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4.00</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1238161"/>
                  </a:ext>
                </a:extLst>
              </a:tr>
              <a:tr h="437115">
                <a:tc>
                  <a:txBody>
                    <a:bodyPr/>
                    <a:lstStyle/>
                    <a:p>
                      <a:pPr>
                        <a:lnSpc>
                          <a:spcPct val="150000"/>
                        </a:lnSpc>
                        <a:spcBef>
                          <a:spcPts val="600"/>
                        </a:spcBef>
                        <a:spcAft>
                          <a:spcPts val="600"/>
                        </a:spcAft>
                      </a:pPr>
                      <a:r>
                        <a:rPr lang="en-US" sz="2000">
                          <a:effectLst/>
                          <a:latin typeface="Times New Roman" panose="02020603050405020304" pitchFamily="18" charset="0"/>
                          <a:ea typeface="SimSun" panose="02010600030101010101" pitchFamily="2" charset="-122"/>
                          <a:cs typeface="Times New Roman" panose="02020603050405020304" pitchFamily="18" charset="0"/>
                        </a:rPr>
                        <a:t>Shopping mall</a:t>
                      </a:r>
                      <a:endParaRPr lang="en-HK"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Bef>
                          <a:spcPts val="600"/>
                        </a:spcBef>
                        <a:spcAft>
                          <a:spcPts val="600"/>
                        </a:spcAft>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3.50</a:t>
                      </a:r>
                      <a:endParaRPr lang="en-HK"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2827603"/>
                  </a:ext>
                </a:extLst>
              </a:tr>
            </a:tbl>
          </a:graphicData>
        </a:graphic>
      </p:graphicFrame>
    </p:spTree>
    <p:extLst>
      <p:ext uri="{BB962C8B-B14F-4D97-AF65-F5344CB8AC3E}">
        <p14:creationId xmlns:p14="http://schemas.microsoft.com/office/powerpoint/2010/main" val="1738126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57A7F-06BB-4965-8EE0-8774DAE3B7B6}"/>
              </a:ext>
            </a:extLst>
          </p:cNvPr>
          <p:cNvSpPr>
            <a:spLocks noGrp="1"/>
          </p:cNvSpPr>
          <p:nvPr>
            <p:ph type="title"/>
          </p:nvPr>
        </p:nvSpPr>
        <p:spPr/>
        <p:txBody>
          <a:bodyPr/>
          <a:lstStyle/>
          <a:p>
            <a:r>
              <a:rPr lang="en-US" b="1" dirty="0"/>
              <a:t>Discussion</a:t>
            </a:r>
            <a:endParaRPr lang="en-US" dirty="0"/>
          </a:p>
        </p:txBody>
      </p:sp>
      <p:sp>
        <p:nvSpPr>
          <p:cNvPr id="3" name="Content Placeholder 2">
            <a:extLst>
              <a:ext uri="{FF2B5EF4-FFF2-40B4-BE49-F238E27FC236}">
                <a16:creationId xmlns:a16="http://schemas.microsoft.com/office/drawing/2014/main" id="{3373FD13-5CDA-400F-9758-041682A72465}"/>
              </a:ext>
            </a:extLst>
          </p:cNvPr>
          <p:cNvSpPr>
            <a:spLocks noGrp="1"/>
          </p:cNvSpPr>
          <p:nvPr>
            <p:ph idx="1"/>
          </p:nvPr>
        </p:nvSpPr>
        <p:spPr/>
        <p:txBody>
          <a:bodyPr>
            <a:normAutofit/>
          </a:bodyPr>
          <a:lstStyle/>
          <a:p>
            <a:r>
              <a:rPr lang="en-US" dirty="0"/>
              <a:t>Six clusters of MTR station areas in Hong Kong, that is, </a:t>
            </a:r>
            <a:r>
              <a:rPr lang="en-US" i="1" dirty="0"/>
              <a:t>Local Dining Spots</a:t>
            </a:r>
            <a:r>
              <a:rPr lang="en-US" dirty="0"/>
              <a:t>, </a:t>
            </a:r>
            <a:r>
              <a:rPr lang="en-US" i="1" dirty="0"/>
              <a:t>Transit Spots</a:t>
            </a:r>
            <a:r>
              <a:rPr lang="en-US" dirty="0"/>
              <a:t>, </a:t>
            </a:r>
            <a:r>
              <a:rPr lang="en-US" i="1" dirty="0"/>
              <a:t>Local Café Spots</a:t>
            </a:r>
            <a:r>
              <a:rPr lang="en-US" dirty="0"/>
              <a:t>, </a:t>
            </a:r>
            <a:r>
              <a:rPr lang="en-US" i="1" dirty="0"/>
              <a:t>CBD Social Spots</a:t>
            </a:r>
            <a:r>
              <a:rPr lang="en-US" dirty="0"/>
              <a:t>, </a:t>
            </a:r>
            <a:r>
              <a:rPr lang="en-US" i="1" dirty="0"/>
              <a:t>Convenient Accommodation Spots</a:t>
            </a:r>
            <a:r>
              <a:rPr lang="en-US" dirty="0"/>
              <a:t>, and </a:t>
            </a:r>
            <a:r>
              <a:rPr lang="en-US" i="1" dirty="0"/>
              <a:t>Central Touristy Spots</a:t>
            </a:r>
          </a:p>
          <a:p>
            <a:endParaRPr lang="en-US" sz="2400" i="1" dirty="0"/>
          </a:p>
          <a:p>
            <a:r>
              <a:rPr lang="en-US" b="1" i="1" dirty="0"/>
              <a:t>Local Dining Spots:</a:t>
            </a:r>
            <a:r>
              <a:rPr lang="en-US" i="1" dirty="0"/>
              <a:t> </a:t>
            </a:r>
            <a:r>
              <a:rPr lang="en-US" dirty="0"/>
              <a:t>Many restaurants or eateries that serve local residents</a:t>
            </a:r>
          </a:p>
          <a:p>
            <a:pPr lvl="1"/>
            <a:r>
              <a:rPr lang="en-US" dirty="0"/>
              <a:t>Visitors who are interested in authentic local food at affordable prices should visit these station areas. </a:t>
            </a:r>
          </a:p>
          <a:p>
            <a:pPr lvl="1"/>
            <a:endParaRPr lang="en-US" dirty="0"/>
          </a:p>
          <a:p>
            <a:r>
              <a:rPr lang="en-US" b="1" i="1" dirty="0"/>
              <a:t>Transit Spots:</a:t>
            </a:r>
            <a:r>
              <a:rPr lang="en-US" b="1" dirty="0"/>
              <a:t> </a:t>
            </a:r>
            <a:r>
              <a:rPr lang="en-US" dirty="0"/>
              <a:t>Restaurants and cafés that target customers on the go</a:t>
            </a:r>
          </a:p>
          <a:p>
            <a:pPr lvl="1"/>
            <a:r>
              <a:rPr lang="en-US" dirty="0"/>
              <a:t>Visitors will find it easy to grab a bite quickly if they happen to visit these areas on the way to other places. </a:t>
            </a:r>
          </a:p>
          <a:p>
            <a:endParaRPr lang="en-US" sz="2400" dirty="0"/>
          </a:p>
          <a:p>
            <a:endParaRPr lang="en-US" sz="2400" dirty="0"/>
          </a:p>
        </p:txBody>
      </p:sp>
    </p:spTree>
    <p:extLst>
      <p:ext uri="{BB962C8B-B14F-4D97-AF65-F5344CB8AC3E}">
        <p14:creationId xmlns:p14="http://schemas.microsoft.com/office/powerpoint/2010/main" val="3972109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57A7F-06BB-4965-8EE0-8774DAE3B7B6}"/>
              </a:ext>
            </a:extLst>
          </p:cNvPr>
          <p:cNvSpPr>
            <a:spLocks noGrp="1"/>
          </p:cNvSpPr>
          <p:nvPr>
            <p:ph type="title"/>
          </p:nvPr>
        </p:nvSpPr>
        <p:spPr/>
        <p:txBody>
          <a:bodyPr/>
          <a:lstStyle/>
          <a:p>
            <a:r>
              <a:rPr lang="en-US" b="1" dirty="0"/>
              <a:t>Discussion</a:t>
            </a:r>
            <a:endParaRPr lang="en-US" dirty="0"/>
          </a:p>
        </p:txBody>
      </p:sp>
      <p:sp>
        <p:nvSpPr>
          <p:cNvPr id="3" name="Content Placeholder 2">
            <a:extLst>
              <a:ext uri="{FF2B5EF4-FFF2-40B4-BE49-F238E27FC236}">
                <a16:creationId xmlns:a16="http://schemas.microsoft.com/office/drawing/2014/main" id="{3373FD13-5CDA-400F-9758-041682A72465}"/>
              </a:ext>
            </a:extLst>
          </p:cNvPr>
          <p:cNvSpPr>
            <a:spLocks noGrp="1"/>
          </p:cNvSpPr>
          <p:nvPr>
            <p:ph idx="1"/>
          </p:nvPr>
        </p:nvSpPr>
        <p:spPr/>
        <p:txBody>
          <a:bodyPr>
            <a:normAutofit lnSpcReduction="10000"/>
          </a:bodyPr>
          <a:lstStyle/>
          <a:p>
            <a:r>
              <a:rPr lang="en-US" b="1" i="1" dirty="0"/>
              <a:t>Local Café Spots:</a:t>
            </a:r>
            <a:r>
              <a:rPr lang="en-US" i="1" dirty="0"/>
              <a:t> </a:t>
            </a:r>
            <a:r>
              <a:rPr lang="en-US" dirty="0"/>
              <a:t>Many cafés that mainly serve local customers</a:t>
            </a:r>
          </a:p>
          <a:p>
            <a:pPr lvl="1"/>
            <a:r>
              <a:rPr lang="en-US" dirty="0"/>
              <a:t>Visitors to these places can enjoy coffee at reasonable prices</a:t>
            </a:r>
          </a:p>
          <a:p>
            <a:pPr lvl="1"/>
            <a:endParaRPr lang="en-US" dirty="0"/>
          </a:p>
          <a:p>
            <a:r>
              <a:rPr lang="en-US" b="1" i="1" dirty="0"/>
              <a:t>CBD Social Spots:</a:t>
            </a:r>
            <a:r>
              <a:rPr lang="en-US" b="1" dirty="0"/>
              <a:t> </a:t>
            </a:r>
            <a:r>
              <a:rPr lang="en-US" dirty="0"/>
              <a:t>More high-end restaurants and cafés </a:t>
            </a:r>
          </a:p>
          <a:p>
            <a:pPr lvl="1"/>
            <a:r>
              <a:rPr lang="en-US" dirty="0"/>
              <a:t>Visitors can visit these places if they prefer something fancier</a:t>
            </a:r>
          </a:p>
          <a:p>
            <a:pPr lvl="1"/>
            <a:endParaRPr lang="en-US" sz="2400" dirty="0"/>
          </a:p>
          <a:p>
            <a:r>
              <a:rPr lang="en-US" b="1" i="1" dirty="0"/>
              <a:t>Convenient Accommodation Spots</a:t>
            </a:r>
            <a:r>
              <a:rPr lang="en-US" b="1" dirty="0"/>
              <a:t>:</a:t>
            </a:r>
            <a:r>
              <a:rPr lang="en-US" dirty="0"/>
              <a:t> Many hotels on Hong Kong Island; close to CBD</a:t>
            </a:r>
            <a:endParaRPr lang="en-US" b="1" i="1" dirty="0"/>
          </a:p>
          <a:p>
            <a:endParaRPr lang="en-US" sz="2600" i="1" dirty="0"/>
          </a:p>
          <a:p>
            <a:r>
              <a:rPr lang="en-US" b="1" i="1" dirty="0"/>
              <a:t>Central Touristy Spots: </a:t>
            </a:r>
            <a:r>
              <a:rPr lang="en-US" dirty="0"/>
              <a:t>Many hotels in </a:t>
            </a:r>
            <a:r>
              <a:rPr lang="en-US" dirty="0" err="1"/>
              <a:t>Tsim</a:t>
            </a:r>
            <a:r>
              <a:rPr lang="en-US" dirty="0"/>
              <a:t> Sha </a:t>
            </a:r>
            <a:r>
              <a:rPr lang="en-US" dirty="0" err="1"/>
              <a:t>Tsui</a:t>
            </a:r>
            <a:r>
              <a:rPr lang="en-US" dirty="0"/>
              <a:t>, a major tourist attraction on the Victoria Harbor (the Kowloon side)</a:t>
            </a:r>
            <a:endParaRPr lang="en-US" sz="2600" b="1" i="1" dirty="0"/>
          </a:p>
          <a:p>
            <a:endParaRPr lang="en-US" sz="2400" dirty="0"/>
          </a:p>
        </p:txBody>
      </p:sp>
    </p:spTree>
    <p:extLst>
      <p:ext uri="{BB962C8B-B14F-4D97-AF65-F5344CB8AC3E}">
        <p14:creationId xmlns:p14="http://schemas.microsoft.com/office/powerpoint/2010/main" val="289714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C316E-7FC7-4339-B3B5-EEEF8E97CE3E}"/>
              </a:ext>
            </a:extLst>
          </p:cNvPr>
          <p:cNvSpPr>
            <a:spLocks noGrp="1"/>
          </p:cNvSpPr>
          <p:nvPr>
            <p:ph type="title"/>
          </p:nvPr>
        </p:nvSpPr>
        <p:spPr/>
        <p:txBody>
          <a:bodyPr/>
          <a:lstStyle/>
          <a:p>
            <a:r>
              <a:rPr lang="en-US" b="1" dirty="0"/>
              <a:t>Conclusion</a:t>
            </a:r>
          </a:p>
        </p:txBody>
      </p:sp>
      <p:sp>
        <p:nvSpPr>
          <p:cNvPr id="3" name="Content Placeholder 2">
            <a:extLst>
              <a:ext uri="{FF2B5EF4-FFF2-40B4-BE49-F238E27FC236}">
                <a16:creationId xmlns:a16="http://schemas.microsoft.com/office/drawing/2014/main" id="{C052A5EF-F55C-473B-A28E-091B357EB24E}"/>
              </a:ext>
            </a:extLst>
          </p:cNvPr>
          <p:cNvSpPr>
            <a:spLocks noGrp="1"/>
          </p:cNvSpPr>
          <p:nvPr>
            <p:ph idx="1"/>
          </p:nvPr>
        </p:nvSpPr>
        <p:spPr/>
        <p:txBody>
          <a:bodyPr>
            <a:normAutofit/>
          </a:bodyPr>
          <a:lstStyle/>
          <a:p>
            <a:r>
              <a:rPr lang="en-US" sz="2400" dirty="0"/>
              <a:t>The clustering results will help visitors to Hong Kong to better plan their stay in Hong Kong using the MTR system.</a:t>
            </a:r>
          </a:p>
          <a:p>
            <a:endParaRPr lang="en-US" sz="2400" dirty="0"/>
          </a:p>
          <a:p>
            <a:r>
              <a:rPr lang="en-US" sz="2400" dirty="0"/>
              <a:t>Future directions: M</a:t>
            </a:r>
            <a:r>
              <a:rPr lang="en-US" dirty="0"/>
              <a:t>ore focused clustering analysis</a:t>
            </a:r>
          </a:p>
          <a:p>
            <a:pPr lvl="1"/>
            <a:r>
              <a:rPr lang="en-US" dirty="0"/>
              <a:t>For example, the different MTR station areas can be clustered based on the density of sports facilities or the density of parks in order to provide more tailored recommendations for travelers who are interested in visiting areas with particular characteristics. </a:t>
            </a:r>
            <a:endParaRPr lang="en-HK" dirty="0"/>
          </a:p>
          <a:p>
            <a:endParaRPr lang="en-US" sz="2400" dirty="0"/>
          </a:p>
          <a:p>
            <a:endParaRPr lang="en-US" sz="2400" dirty="0"/>
          </a:p>
        </p:txBody>
      </p:sp>
    </p:spTree>
    <p:extLst>
      <p:ext uri="{BB962C8B-B14F-4D97-AF65-F5344CB8AC3E}">
        <p14:creationId xmlns:p14="http://schemas.microsoft.com/office/powerpoint/2010/main" val="601687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24E45D-0DB0-476A-B8CA-80EABD9A6863}"/>
              </a:ext>
            </a:extLst>
          </p:cNvPr>
          <p:cNvSpPr>
            <a:spLocks noGrp="1"/>
          </p:cNvSpPr>
          <p:nvPr>
            <p:ph idx="1"/>
          </p:nvPr>
        </p:nvSpPr>
        <p:spPr/>
        <p:txBody>
          <a:bodyPr>
            <a:noAutofit/>
          </a:bodyPr>
          <a:lstStyle/>
          <a:p>
            <a:pPr marL="0" indent="0">
              <a:buNone/>
            </a:pPr>
            <a:endParaRPr lang="en-US" sz="5000" dirty="0"/>
          </a:p>
          <a:p>
            <a:pPr marL="0" indent="0" algn="ctr">
              <a:buNone/>
            </a:pPr>
            <a:r>
              <a:rPr lang="en-US" sz="7200" b="1" dirty="0"/>
              <a:t>Thank you!</a:t>
            </a:r>
          </a:p>
        </p:txBody>
      </p:sp>
    </p:spTree>
    <p:extLst>
      <p:ext uri="{BB962C8B-B14F-4D97-AF65-F5344CB8AC3E}">
        <p14:creationId xmlns:p14="http://schemas.microsoft.com/office/powerpoint/2010/main" val="175947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4BBFD-6EA1-4848-9422-DBC2B74EB04C}"/>
              </a:ext>
            </a:extLst>
          </p:cNvPr>
          <p:cNvSpPr>
            <a:spLocks noGrp="1"/>
          </p:cNvSpPr>
          <p:nvPr>
            <p:ph type="title"/>
          </p:nvPr>
        </p:nvSpPr>
        <p:spPr/>
        <p:txBody>
          <a:bodyPr/>
          <a:lstStyle/>
          <a:p>
            <a:r>
              <a:rPr lang="en-US" b="1" dirty="0"/>
              <a:t>The Current Project</a:t>
            </a:r>
          </a:p>
        </p:txBody>
      </p:sp>
      <p:sp>
        <p:nvSpPr>
          <p:cNvPr id="3" name="Content Placeholder 2">
            <a:extLst>
              <a:ext uri="{FF2B5EF4-FFF2-40B4-BE49-F238E27FC236}">
                <a16:creationId xmlns:a16="http://schemas.microsoft.com/office/drawing/2014/main" id="{C97467A0-51E3-4C0E-A8D9-2D297307BA5A}"/>
              </a:ext>
            </a:extLst>
          </p:cNvPr>
          <p:cNvSpPr>
            <a:spLocks noGrp="1"/>
          </p:cNvSpPr>
          <p:nvPr>
            <p:ph idx="1"/>
          </p:nvPr>
        </p:nvSpPr>
        <p:spPr/>
        <p:txBody>
          <a:bodyPr>
            <a:normAutofit/>
          </a:bodyPr>
          <a:lstStyle/>
          <a:p>
            <a:r>
              <a:rPr lang="en-US" sz="2800" dirty="0"/>
              <a:t>Segmenting MTR station areas and exploring the top venue categories in each area in Hong Kong.</a:t>
            </a:r>
          </a:p>
          <a:p>
            <a:pPr lvl="1"/>
            <a:r>
              <a:rPr lang="en-US" sz="2600" dirty="0"/>
              <a:t>Segmentation results were interpreted together with population density in different districts of Hong Kong</a:t>
            </a:r>
          </a:p>
          <a:p>
            <a:endParaRPr lang="en-US" sz="2800" dirty="0"/>
          </a:p>
          <a:p>
            <a:r>
              <a:rPr lang="en-US" sz="2800" dirty="0"/>
              <a:t>Objective: To provide some guidance to tourists about using the MTR system to plan their visit in Hong Kong. </a:t>
            </a:r>
          </a:p>
        </p:txBody>
      </p:sp>
    </p:spTree>
    <p:extLst>
      <p:ext uri="{BB962C8B-B14F-4D97-AF65-F5344CB8AC3E}">
        <p14:creationId xmlns:p14="http://schemas.microsoft.com/office/powerpoint/2010/main" val="3403553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A9194-2569-4FD0-8060-112406069F51}"/>
              </a:ext>
            </a:extLst>
          </p:cNvPr>
          <p:cNvSpPr>
            <a:spLocks noGrp="1"/>
          </p:cNvSpPr>
          <p:nvPr>
            <p:ph type="title"/>
          </p:nvPr>
        </p:nvSpPr>
        <p:spPr>
          <a:xfrm>
            <a:off x="2895600" y="764373"/>
            <a:ext cx="8610600" cy="1293028"/>
          </a:xfrm>
        </p:spPr>
        <p:txBody>
          <a:bodyPr>
            <a:normAutofit/>
          </a:bodyPr>
          <a:lstStyle/>
          <a:p>
            <a:r>
              <a:rPr lang="en-US" b="1" dirty="0"/>
              <a:t>Data</a:t>
            </a:r>
          </a:p>
        </p:txBody>
      </p:sp>
      <p:sp>
        <p:nvSpPr>
          <p:cNvPr id="3" name="Content Placeholder 2">
            <a:extLst>
              <a:ext uri="{FF2B5EF4-FFF2-40B4-BE49-F238E27FC236}">
                <a16:creationId xmlns:a16="http://schemas.microsoft.com/office/drawing/2014/main" id="{95F200A4-267D-490D-B623-3DB3A64F82D1}"/>
              </a:ext>
            </a:extLst>
          </p:cNvPr>
          <p:cNvSpPr>
            <a:spLocks noGrp="1"/>
          </p:cNvSpPr>
          <p:nvPr>
            <p:ph idx="1"/>
          </p:nvPr>
        </p:nvSpPr>
        <p:spPr>
          <a:xfrm>
            <a:off x="677333" y="2194560"/>
            <a:ext cx="5816600" cy="4323198"/>
          </a:xfrm>
        </p:spPr>
        <p:txBody>
          <a:bodyPr>
            <a:normAutofit/>
          </a:bodyPr>
          <a:lstStyle/>
          <a:p>
            <a:r>
              <a:rPr lang="en-US" dirty="0"/>
              <a:t>A table of MTR heavy rail stations from Wikipedia (</a:t>
            </a:r>
            <a:r>
              <a:rPr lang="en-US" dirty="0">
                <a:hlinkClick r:id="rId2"/>
              </a:rPr>
              <a:t>https://en.wikipedia.org/wiki/List_of_MTR_stations</a:t>
            </a:r>
            <a:r>
              <a:rPr lang="en-US" dirty="0"/>
              <a:t>)</a:t>
            </a:r>
          </a:p>
          <a:p>
            <a:endParaRPr lang="en-US" dirty="0"/>
          </a:p>
          <a:p>
            <a:r>
              <a:rPr lang="en-US" dirty="0"/>
              <a:t>Some stations are listed for more than once because they are in multiple lines; duplicate rows will be removed.</a:t>
            </a:r>
          </a:p>
          <a:p>
            <a:endParaRPr lang="en-US" dirty="0"/>
          </a:p>
          <a:p>
            <a:r>
              <a:rPr lang="en-US" dirty="0"/>
              <a:t>Only the columns useful for the analysis (e.g., station name, district) will be retained</a:t>
            </a:r>
          </a:p>
        </p:txBody>
      </p:sp>
      <p:pic>
        <p:nvPicPr>
          <p:cNvPr id="4" name="Picture 3">
            <a:extLst>
              <a:ext uri="{FF2B5EF4-FFF2-40B4-BE49-F238E27FC236}">
                <a16:creationId xmlns:a16="http://schemas.microsoft.com/office/drawing/2014/main" id="{6F66EC81-76DC-4B7F-B436-91D0CC868C42}"/>
              </a:ext>
            </a:extLst>
          </p:cNvPr>
          <p:cNvPicPr>
            <a:picLocks noChangeAspect="1"/>
          </p:cNvPicPr>
          <p:nvPr/>
        </p:nvPicPr>
        <p:blipFill>
          <a:blip r:embed="rId3"/>
          <a:stretch>
            <a:fillRect/>
          </a:stretch>
        </p:blipFill>
        <p:spPr>
          <a:xfrm>
            <a:off x="6985000" y="2708975"/>
            <a:ext cx="4521200" cy="2995294"/>
          </a:xfrm>
          <a:prstGeom prst="rect">
            <a:avLst/>
          </a:prstGeom>
        </p:spPr>
      </p:pic>
    </p:spTree>
    <p:extLst>
      <p:ext uri="{BB962C8B-B14F-4D97-AF65-F5344CB8AC3E}">
        <p14:creationId xmlns:p14="http://schemas.microsoft.com/office/powerpoint/2010/main" val="762156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60ED-04DF-4056-AE2E-0614B55FF35D}"/>
              </a:ext>
            </a:extLst>
          </p:cNvPr>
          <p:cNvSpPr>
            <a:spLocks noGrp="1"/>
          </p:cNvSpPr>
          <p:nvPr>
            <p:ph type="title"/>
          </p:nvPr>
        </p:nvSpPr>
        <p:spPr/>
        <p:txBody>
          <a:bodyPr/>
          <a:lstStyle/>
          <a:p>
            <a:r>
              <a:rPr lang="en-US" b="1" dirty="0"/>
              <a:t>Geolocations of MTR stations</a:t>
            </a:r>
            <a:endParaRPr lang="en-US" dirty="0"/>
          </a:p>
        </p:txBody>
      </p:sp>
      <p:sp>
        <p:nvSpPr>
          <p:cNvPr id="3" name="Content Placeholder 2">
            <a:extLst>
              <a:ext uri="{FF2B5EF4-FFF2-40B4-BE49-F238E27FC236}">
                <a16:creationId xmlns:a16="http://schemas.microsoft.com/office/drawing/2014/main" id="{D6B3BC53-7ADB-4196-A037-E3533D3CC1F9}"/>
              </a:ext>
            </a:extLst>
          </p:cNvPr>
          <p:cNvSpPr>
            <a:spLocks noGrp="1"/>
          </p:cNvSpPr>
          <p:nvPr>
            <p:ph idx="1"/>
          </p:nvPr>
        </p:nvSpPr>
        <p:spPr/>
        <p:txBody>
          <a:bodyPr/>
          <a:lstStyle/>
          <a:p>
            <a:r>
              <a:rPr lang="en-US" sz="2800" dirty="0"/>
              <a:t>The geolocations (latitudes and longitudes) of the MTR stations were fetched with ArcGIS. </a:t>
            </a:r>
          </a:p>
          <a:p>
            <a:endParaRPr lang="en-US" sz="2800" dirty="0"/>
          </a:p>
          <a:p>
            <a:r>
              <a:rPr lang="en-US" sz="2800" dirty="0"/>
              <a:t>These geolocation data were merged into the table of MTR stations. </a:t>
            </a:r>
            <a:endParaRPr lang="en-HK" sz="2800" dirty="0"/>
          </a:p>
          <a:p>
            <a:endParaRPr lang="en-US" dirty="0"/>
          </a:p>
        </p:txBody>
      </p:sp>
      <p:pic>
        <p:nvPicPr>
          <p:cNvPr id="5" name="Picture 4" descr="A screenshot of a social media post&#10;&#10;Description automatically generated">
            <a:extLst>
              <a:ext uri="{FF2B5EF4-FFF2-40B4-BE49-F238E27FC236}">
                <a16:creationId xmlns:a16="http://schemas.microsoft.com/office/drawing/2014/main" id="{8C89BF7B-4FA0-4D6D-A150-75D053CCD2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380" y="4672207"/>
            <a:ext cx="10589240" cy="1546478"/>
          </a:xfrm>
          <a:prstGeom prst="rect">
            <a:avLst/>
          </a:prstGeom>
        </p:spPr>
      </p:pic>
    </p:spTree>
    <p:extLst>
      <p:ext uri="{BB962C8B-B14F-4D97-AF65-F5344CB8AC3E}">
        <p14:creationId xmlns:p14="http://schemas.microsoft.com/office/powerpoint/2010/main" val="3295082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2439-B250-4948-AA9F-31290D5569F5}"/>
              </a:ext>
            </a:extLst>
          </p:cNvPr>
          <p:cNvSpPr>
            <a:spLocks noGrp="1"/>
          </p:cNvSpPr>
          <p:nvPr>
            <p:ph type="title"/>
          </p:nvPr>
        </p:nvSpPr>
        <p:spPr/>
        <p:txBody>
          <a:bodyPr/>
          <a:lstStyle/>
          <a:p>
            <a:r>
              <a:rPr lang="en-US" b="1" dirty="0"/>
              <a:t>Venues in station areas</a:t>
            </a:r>
            <a:endParaRPr lang="en-US" dirty="0"/>
          </a:p>
        </p:txBody>
      </p:sp>
      <p:sp>
        <p:nvSpPr>
          <p:cNvPr id="3" name="Content Placeholder 2">
            <a:extLst>
              <a:ext uri="{FF2B5EF4-FFF2-40B4-BE49-F238E27FC236}">
                <a16:creationId xmlns:a16="http://schemas.microsoft.com/office/drawing/2014/main" id="{FAA27546-A6F7-44BB-9476-01983A420C85}"/>
              </a:ext>
            </a:extLst>
          </p:cNvPr>
          <p:cNvSpPr>
            <a:spLocks noGrp="1"/>
          </p:cNvSpPr>
          <p:nvPr>
            <p:ph idx="1"/>
          </p:nvPr>
        </p:nvSpPr>
        <p:spPr/>
        <p:txBody>
          <a:bodyPr/>
          <a:lstStyle/>
          <a:p>
            <a:r>
              <a:rPr lang="en-US" sz="2800" dirty="0"/>
              <a:t>The Foursquare API was used to explore the station areas. </a:t>
            </a:r>
          </a:p>
          <a:p>
            <a:pPr lvl="1"/>
            <a:r>
              <a:rPr lang="en-US" sz="2800" dirty="0"/>
              <a:t>At maximum 200 venues within the 500-meter radius of each station were fetched. </a:t>
            </a:r>
            <a:endParaRPr lang="en-HK" sz="2800" dirty="0"/>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9C337813-010D-450C-8778-07C86FC4FF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811" y="4371943"/>
            <a:ext cx="11504377" cy="1721684"/>
          </a:xfrm>
          <a:prstGeom prst="rect">
            <a:avLst/>
          </a:prstGeom>
        </p:spPr>
      </p:pic>
    </p:spTree>
    <p:extLst>
      <p:ext uri="{BB962C8B-B14F-4D97-AF65-F5344CB8AC3E}">
        <p14:creationId xmlns:p14="http://schemas.microsoft.com/office/powerpoint/2010/main" val="218519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57A7F-06BB-4965-8EE0-8774DAE3B7B6}"/>
              </a:ext>
            </a:extLst>
          </p:cNvPr>
          <p:cNvSpPr>
            <a:spLocks noGrp="1"/>
          </p:cNvSpPr>
          <p:nvPr>
            <p:ph type="title"/>
          </p:nvPr>
        </p:nvSpPr>
        <p:spPr/>
        <p:txBody>
          <a:bodyPr/>
          <a:lstStyle/>
          <a:p>
            <a:r>
              <a:rPr lang="en-US" b="1" dirty="0"/>
              <a:t>List of districts in Hong Kong</a:t>
            </a:r>
            <a:endParaRPr lang="en-US" dirty="0"/>
          </a:p>
        </p:txBody>
      </p:sp>
      <p:sp>
        <p:nvSpPr>
          <p:cNvPr id="3" name="Content Placeholder 2">
            <a:extLst>
              <a:ext uri="{FF2B5EF4-FFF2-40B4-BE49-F238E27FC236}">
                <a16:creationId xmlns:a16="http://schemas.microsoft.com/office/drawing/2014/main" id="{3373FD13-5CDA-400F-9758-041682A72465}"/>
              </a:ext>
            </a:extLst>
          </p:cNvPr>
          <p:cNvSpPr>
            <a:spLocks noGrp="1"/>
          </p:cNvSpPr>
          <p:nvPr>
            <p:ph idx="1"/>
          </p:nvPr>
        </p:nvSpPr>
        <p:spPr/>
        <p:txBody>
          <a:bodyPr>
            <a:normAutofit/>
          </a:bodyPr>
          <a:lstStyle/>
          <a:p>
            <a:r>
              <a:rPr lang="en-US" sz="2400" dirty="0"/>
              <a:t>A list of Hong Kong districts was also be scraped from Wikipedia (</a:t>
            </a:r>
            <a:r>
              <a:rPr lang="en-US" sz="2400" u="sng" dirty="0">
                <a:hlinkClick r:id="rId2"/>
              </a:rPr>
              <a:t>https://en.wikipedia.org/wiki/Districts_of_Hong_Kong</a:t>
            </a:r>
            <a:r>
              <a:rPr lang="en-US" sz="2400" dirty="0"/>
              <a:t>)</a:t>
            </a:r>
          </a:p>
          <a:p>
            <a:endParaRPr lang="en-US" sz="2400" dirty="0"/>
          </a:p>
          <a:p>
            <a:r>
              <a:rPr lang="en-US" sz="2400" dirty="0"/>
              <a:t>A </a:t>
            </a:r>
            <a:r>
              <a:rPr lang="en-US" sz="2400" dirty="0" err="1"/>
              <a:t>dataframe</a:t>
            </a:r>
            <a:r>
              <a:rPr lang="en-US" sz="2400" dirty="0"/>
              <a:t> was created to show the population densities of the 18 districts in Hong Kong. </a:t>
            </a:r>
          </a:p>
        </p:txBody>
      </p:sp>
      <p:pic>
        <p:nvPicPr>
          <p:cNvPr id="5" name="Picture 4" descr="A screenshot of a cell phone&#10;&#10;Description automatically generated">
            <a:extLst>
              <a:ext uri="{FF2B5EF4-FFF2-40B4-BE49-F238E27FC236}">
                <a16:creationId xmlns:a16="http://schemas.microsoft.com/office/drawing/2014/main" id="{A2A22669-3E4A-46FE-B0F5-3B7AE20C2A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6377" y="4572881"/>
            <a:ext cx="6399246" cy="2010736"/>
          </a:xfrm>
          <a:prstGeom prst="rect">
            <a:avLst/>
          </a:prstGeom>
        </p:spPr>
      </p:pic>
    </p:spTree>
    <p:extLst>
      <p:ext uri="{BB962C8B-B14F-4D97-AF65-F5344CB8AC3E}">
        <p14:creationId xmlns:p14="http://schemas.microsoft.com/office/powerpoint/2010/main" val="2114864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85ACE-71BF-4CCF-8AFF-F965B66696E1}"/>
              </a:ext>
            </a:extLst>
          </p:cNvPr>
          <p:cNvSpPr>
            <a:spLocks noGrp="1"/>
          </p:cNvSpPr>
          <p:nvPr>
            <p:ph type="title"/>
          </p:nvPr>
        </p:nvSpPr>
        <p:spPr>
          <a:xfrm>
            <a:off x="2895600" y="764373"/>
            <a:ext cx="8610600" cy="1293028"/>
          </a:xfrm>
        </p:spPr>
        <p:txBody>
          <a:bodyPr>
            <a:normAutofit/>
          </a:bodyPr>
          <a:lstStyle/>
          <a:p>
            <a:r>
              <a:rPr lang="en-US" b="1" dirty="0"/>
              <a:t>Geolocations of Hong Kong districts</a:t>
            </a:r>
            <a:endParaRPr lang="en-US" dirty="0"/>
          </a:p>
        </p:txBody>
      </p:sp>
      <p:sp>
        <p:nvSpPr>
          <p:cNvPr id="3" name="Content Placeholder 2">
            <a:extLst>
              <a:ext uri="{FF2B5EF4-FFF2-40B4-BE49-F238E27FC236}">
                <a16:creationId xmlns:a16="http://schemas.microsoft.com/office/drawing/2014/main" id="{0103B188-854E-48B1-A775-B39B1CE3D45A}"/>
              </a:ext>
            </a:extLst>
          </p:cNvPr>
          <p:cNvSpPr>
            <a:spLocks noGrp="1"/>
          </p:cNvSpPr>
          <p:nvPr>
            <p:ph idx="1"/>
          </p:nvPr>
        </p:nvSpPr>
        <p:spPr>
          <a:xfrm>
            <a:off x="677333" y="2194560"/>
            <a:ext cx="5816600" cy="4024125"/>
          </a:xfrm>
        </p:spPr>
        <p:txBody>
          <a:bodyPr>
            <a:normAutofit/>
          </a:bodyPr>
          <a:lstStyle/>
          <a:p>
            <a:r>
              <a:rPr lang="en-US" sz="2400" dirty="0"/>
              <a:t>The </a:t>
            </a:r>
            <a:r>
              <a:rPr lang="en-US" sz="2400" dirty="0" err="1"/>
              <a:t>GeoJSON</a:t>
            </a:r>
            <a:r>
              <a:rPr lang="en-US" sz="2400" dirty="0"/>
              <a:t> file provided by </a:t>
            </a:r>
            <a:r>
              <a:rPr lang="en-US" sz="2400" dirty="0" err="1"/>
              <a:t>Esri</a:t>
            </a:r>
            <a:r>
              <a:rPr lang="en-US" sz="2400" dirty="0"/>
              <a:t> </a:t>
            </a:r>
            <a:r>
              <a:rPr lang="en-US" sz="2000" dirty="0"/>
              <a:t>(</a:t>
            </a:r>
            <a:r>
              <a:rPr lang="en-US" sz="2000" u="sng" dirty="0">
                <a:hlinkClick r:id="rId2"/>
              </a:rPr>
              <a:t>http://opendata.esrichina.hk/datasets/eea8ff2f12b145f7b33c4eef4f045513_0</a:t>
            </a:r>
            <a:r>
              <a:rPr lang="en-US" sz="2000" dirty="0"/>
              <a:t>) </a:t>
            </a:r>
            <a:r>
              <a:rPr lang="en-US" sz="2400" dirty="0"/>
              <a:t>was used to create a choropleth map to visualize the population densities in different Hong Kong districts</a:t>
            </a:r>
          </a:p>
          <a:p>
            <a:pPr lvl="1"/>
            <a:r>
              <a:rPr lang="en-US" sz="2400" dirty="0"/>
              <a:t>The clustering results were shown on the choropleth map.</a:t>
            </a:r>
          </a:p>
        </p:txBody>
      </p:sp>
      <p:pic>
        <p:nvPicPr>
          <p:cNvPr id="4" name="Picture 3">
            <a:extLst>
              <a:ext uri="{FF2B5EF4-FFF2-40B4-BE49-F238E27FC236}">
                <a16:creationId xmlns:a16="http://schemas.microsoft.com/office/drawing/2014/main" id="{EFC6A5AD-5484-4A87-ABDE-30277BCA91EB}"/>
              </a:ext>
            </a:extLst>
          </p:cNvPr>
          <p:cNvPicPr>
            <a:picLocks noChangeAspect="1"/>
          </p:cNvPicPr>
          <p:nvPr/>
        </p:nvPicPr>
        <p:blipFill rotWithShape="1">
          <a:blip r:embed="rId3"/>
          <a:srcRect l="7637" r="18133" b="-2"/>
          <a:stretch/>
        </p:blipFill>
        <p:spPr>
          <a:xfrm>
            <a:off x="6985000" y="2501159"/>
            <a:ext cx="4521200" cy="3410926"/>
          </a:xfrm>
          <a:prstGeom prst="rect">
            <a:avLst/>
          </a:prstGeom>
        </p:spPr>
      </p:pic>
    </p:spTree>
    <p:extLst>
      <p:ext uri="{BB962C8B-B14F-4D97-AF65-F5344CB8AC3E}">
        <p14:creationId xmlns:p14="http://schemas.microsoft.com/office/powerpoint/2010/main" val="1187872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1B4C6-148B-4A2D-8998-09101E9CE2FA}"/>
              </a:ext>
            </a:extLst>
          </p:cNvPr>
          <p:cNvSpPr>
            <a:spLocks noGrp="1"/>
          </p:cNvSpPr>
          <p:nvPr>
            <p:ph type="title"/>
          </p:nvPr>
        </p:nvSpPr>
        <p:spPr/>
        <p:txBody>
          <a:bodyPr/>
          <a:lstStyle/>
          <a:p>
            <a:r>
              <a:rPr lang="en-US" b="1" dirty="0"/>
              <a:t>methodology</a:t>
            </a:r>
          </a:p>
        </p:txBody>
      </p:sp>
      <p:sp>
        <p:nvSpPr>
          <p:cNvPr id="3" name="Content Placeholder 2">
            <a:extLst>
              <a:ext uri="{FF2B5EF4-FFF2-40B4-BE49-F238E27FC236}">
                <a16:creationId xmlns:a16="http://schemas.microsoft.com/office/drawing/2014/main" id="{04C1297D-4155-4427-87A5-758EEE4A1781}"/>
              </a:ext>
            </a:extLst>
          </p:cNvPr>
          <p:cNvSpPr>
            <a:spLocks noGrp="1"/>
          </p:cNvSpPr>
          <p:nvPr>
            <p:ph idx="1"/>
          </p:nvPr>
        </p:nvSpPr>
        <p:spPr>
          <a:xfrm>
            <a:off x="685800" y="2209800"/>
            <a:ext cx="10820400" cy="4514850"/>
          </a:xfrm>
        </p:spPr>
        <p:txBody>
          <a:bodyPr>
            <a:normAutofit fontScale="92500" lnSpcReduction="20000"/>
          </a:bodyPr>
          <a:lstStyle/>
          <a:p>
            <a:r>
              <a:rPr lang="en-US" sz="2400" dirty="0"/>
              <a:t>Cluster analysis was performed to segment the different MTR station areas in Hong Kong. The MTR station areas were clustered and segmented based on the similarities and differences in the venues around them. </a:t>
            </a:r>
          </a:p>
          <a:p>
            <a:endParaRPr lang="en-US" sz="2400" dirty="0"/>
          </a:p>
          <a:p>
            <a:r>
              <a:rPr lang="en-US" sz="2400" dirty="0"/>
              <a:t>Procedure:</a:t>
            </a:r>
          </a:p>
          <a:p>
            <a:pPr marL="914400" lvl="1" indent="-457200">
              <a:buFont typeface="+mj-lt"/>
              <a:buAutoNum type="arabicPeriod"/>
            </a:pPr>
            <a:r>
              <a:rPr lang="en-US" sz="2400" dirty="0"/>
              <a:t>First fetched the geolocations (i.e., latitudes and longitudes) of the MTR stations in Hong Kong;</a:t>
            </a:r>
          </a:p>
          <a:p>
            <a:pPr marL="914400" lvl="1" indent="-457200">
              <a:buFont typeface="+mj-lt"/>
              <a:buAutoNum type="arabicPeriod"/>
            </a:pPr>
            <a:r>
              <a:rPr lang="en-US" sz="2400" dirty="0"/>
              <a:t>Used the Foursquare API to explore the venues around each MTR station;</a:t>
            </a:r>
          </a:p>
          <a:p>
            <a:pPr marL="914400" lvl="1" indent="-457200">
              <a:buFont typeface="+mj-lt"/>
              <a:buAutoNum type="arabicPeriod"/>
            </a:pPr>
            <a:r>
              <a:rPr lang="en-US" sz="2400" dirty="0"/>
              <a:t>The frequencies of each venue categories around each station were calculated;</a:t>
            </a:r>
          </a:p>
          <a:p>
            <a:pPr marL="914400" lvl="1" indent="-457200">
              <a:buFont typeface="+mj-lt"/>
              <a:buAutoNum type="arabicPeriod"/>
            </a:pPr>
            <a:r>
              <a:rPr lang="en-US" sz="2400" b="1" dirty="0"/>
              <a:t>K-means clustering </a:t>
            </a:r>
            <a:r>
              <a:rPr lang="en-US" sz="2400" dirty="0"/>
              <a:t>was performed to segment the MTR station areas using the frequencies of different venue categories;</a:t>
            </a:r>
          </a:p>
          <a:p>
            <a:pPr marL="914400" lvl="1" indent="-457200">
              <a:buFont typeface="+mj-lt"/>
              <a:buAutoNum type="arabicPeriod"/>
            </a:pPr>
            <a:r>
              <a:rPr lang="en-US" sz="2400" dirty="0"/>
              <a:t>The interpretations of the k-means clustering analysis were enriched by the additional consideration of population density.</a:t>
            </a:r>
            <a:endParaRPr lang="en-HK" sz="2400" dirty="0"/>
          </a:p>
        </p:txBody>
      </p:sp>
    </p:spTree>
    <p:extLst>
      <p:ext uri="{BB962C8B-B14F-4D97-AF65-F5344CB8AC3E}">
        <p14:creationId xmlns:p14="http://schemas.microsoft.com/office/powerpoint/2010/main" val="236872090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otalTime>47</TotalTime>
  <Words>1153</Words>
  <Application>Microsoft Office PowerPoint</Application>
  <PresentationFormat>Widescreen</PresentationFormat>
  <Paragraphs>264</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Century Gothic</vt:lpstr>
      <vt:lpstr>Times New Roman</vt:lpstr>
      <vt:lpstr>Vapor Trail</vt:lpstr>
      <vt:lpstr>Segmenting Hong Kong MTR Station Areas</vt:lpstr>
      <vt:lpstr>Introduction</vt:lpstr>
      <vt:lpstr>The Current Project</vt:lpstr>
      <vt:lpstr>Data</vt:lpstr>
      <vt:lpstr>Geolocations of MTR stations</vt:lpstr>
      <vt:lpstr>Venues in station areas</vt:lpstr>
      <vt:lpstr>List of districts in Hong Kong</vt:lpstr>
      <vt:lpstr>Geolocations of Hong Kong districts</vt:lpstr>
      <vt:lpstr>methodology</vt:lpstr>
      <vt:lpstr>Results</vt:lpstr>
      <vt:lpstr>Cluster 1 - Local Dining Spots</vt:lpstr>
      <vt:lpstr>Cluster 1 - Local Dining Spots</vt:lpstr>
      <vt:lpstr>Cluster 2 - TRANSIT Spots</vt:lpstr>
      <vt:lpstr>Cluster 2 – TRANSIT Spots</vt:lpstr>
      <vt:lpstr>Cluster 3 - Local Café Spots</vt:lpstr>
      <vt:lpstr>Cluster 3 - Local Café Spots</vt:lpstr>
      <vt:lpstr>Cluster 4 - CBD Social Spots</vt:lpstr>
      <vt:lpstr>Cluster 4 - CBD Social Spots</vt:lpstr>
      <vt:lpstr>Cluster 5 - Convenient Accommodation Spots</vt:lpstr>
      <vt:lpstr>Cluster 5 - Convenient Accommodation Spots</vt:lpstr>
      <vt:lpstr>Cluster 6 - Central Touristy Spots</vt:lpstr>
      <vt:lpstr>Cluster 6 - Central Touristy Spots</vt:lpstr>
      <vt:lpstr>Discussion</vt:lpstr>
      <vt:lpstr>Discussion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Segmenting Hong Kong MTR Station Areas</dc:title>
  <dc:creator>Huang Tak</dc:creator>
  <cp:lastModifiedBy>Huang Tak</cp:lastModifiedBy>
  <cp:revision>17</cp:revision>
  <dcterms:created xsi:type="dcterms:W3CDTF">2020-04-03T14:29:14Z</dcterms:created>
  <dcterms:modified xsi:type="dcterms:W3CDTF">2020-04-03T15:17:52Z</dcterms:modified>
</cp:coreProperties>
</file>